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notesSlides/notesSlide23.xml" ContentType="application/vnd.openxmlformats-officedocument.presentationml.notesSlide+xml"/>
  <Override PartName="/ppt/charts/chart11.xml" ContentType="application/vnd.openxmlformats-officedocument.drawingml.chart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charts/chart8.xml" ContentType="application/vnd.openxmlformats-officedocument.drawingml.chart+xml"/>
  <Override PartName="/ppt/notesSlides/notesSlide22.xml" ContentType="application/vnd.openxmlformats-officedocument.presentationml.notesSlide+xml"/>
  <Override PartName="/ppt/charts/chart12.xml" ContentType="application/vnd.openxmlformats-officedocument.drawingml.chart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4" r:id="rId1"/>
  </p:sldMasterIdLst>
  <p:notesMasterIdLst>
    <p:notesMasterId r:id="rId40"/>
  </p:notes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8" r:id="rId9"/>
    <p:sldId id="270" r:id="rId10"/>
    <p:sldId id="304" r:id="rId11"/>
    <p:sldId id="295" r:id="rId12"/>
    <p:sldId id="296" r:id="rId13"/>
    <p:sldId id="297" r:id="rId14"/>
    <p:sldId id="298" r:id="rId15"/>
    <p:sldId id="305" r:id="rId16"/>
    <p:sldId id="272" r:id="rId17"/>
    <p:sldId id="271" r:id="rId18"/>
    <p:sldId id="273" r:id="rId19"/>
    <p:sldId id="300" r:id="rId20"/>
    <p:sldId id="307" r:id="rId21"/>
    <p:sldId id="308" r:id="rId22"/>
    <p:sldId id="301" r:id="rId23"/>
    <p:sldId id="302" r:id="rId24"/>
    <p:sldId id="303" r:id="rId25"/>
    <p:sldId id="274" r:id="rId26"/>
    <p:sldId id="309" r:id="rId27"/>
    <p:sldId id="310" r:id="rId28"/>
    <p:sldId id="311" r:id="rId29"/>
    <p:sldId id="294" r:id="rId30"/>
    <p:sldId id="281" r:id="rId31"/>
    <p:sldId id="312" r:id="rId32"/>
    <p:sldId id="285" r:id="rId33"/>
    <p:sldId id="288" r:id="rId34"/>
    <p:sldId id="313" r:id="rId35"/>
    <p:sldId id="314" r:id="rId36"/>
    <p:sldId id="315" r:id="rId37"/>
    <p:sldId id="319" r:id="rId38"/>
    <p:sldId id="316" r:id="rId39"/>
  </p:sldIdLst>
  <p:sldSz cx="9144000" cy="6858000" type="screen4x3"/>
  <p:notesSz cx="6858000" cy="9144000"/>
  <p:embeddedFontLst>
    <p:embeddedFont>
      <p:font typeface="Arial Black" pitchFamily="34" charset="0"/>
      <p:bold r:id="rId41"/>
    </p:embeddedFont>
    <p:embeddedFont>
      <p:font typeface="Overlock" charset="0"/>
      <p:regular r:id="rId42"/>
      <p:bold r:id="rId43"/>
      <p:italic r:id="rId44"/>
      <p:boldItalic r:id="rId45"/>
    </p:embeddedFont>
    <p:embeddedFont>
      <p:font typeface="Questrial" charset="0"/>
      <p:regular r:id="rId46"/>
    </p:embeddedFont>
    <p:embeddedFont>
      <p:font typeface="Pinyon Script" charset="0"/>
      <p:regular r:id="rId47"/>
    </p:embeddedFont>
    <p:embeddedFont>
      <p:font typeface="Calibri" pitchFamily="34" charset="0"/>
      <p:regular r:id="rId48"/>
      <p:bold r:id="rId49"/>
      <p:italic r:id="rId50"/>
      <p:boldItalic r:id="rId51"/>
    </p:embeddedFont>
    <p:embeddedFont>
      <p:font typeface="Berlin Sans FB Demi" charset="0"/>
      <p:bold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660033"/>
    <a:srgbClr val="990033"/>
    <a:srgbClr val="CC0066"/>
    <a:srgbClr val="003399"/>
    <a:srgbClr val="A50021"/>
    <a:srgbClr val="339933"/>
    <a:srgbClr val="FF3300"/>
    <a:srgbClr val="00CC66"/>
    <a:srgbClr val="33CC33"/>
  </p:clrMru>
</p:presentationPr>
</file>

<file path=ppt/tableStyles.xml><?xml version="1.0" encoding="utf-8"?>
<a:tblStyleLst xmlns:a="http://schemas.openxmlformats.org/drawingml/2006/main" def="{4A4FE002-C160-45A9-9504-9C408D5EFC73}">
  <a:tblStyle styleId="{4A4FE002-C160-45A9-9504-9C408D5EFC73}" styleName="Table_0"/>
  <a:tblStyle styleId="{775DCB02-9BB8-47FD-8907-85C794F793BA}" styleName="Style à thème 1 - Accentuation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1.fntdata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selkhaldi\Downloads\premiers%20r&#233;sultats%20(Enregistr&#233;%20automatiquement).xlsx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mbennani\Mes%20documents\Downloads\bennani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alariat%20informel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benayad\Desktop\SECTEUR%20INFORMEL%202014\premiers%20r&#233;sulta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otY val="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Feuil7!$B$2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005696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0"/>
                  <c:y val="-2.8282630329160216E-2"/>
                </c:manualLayout>
              </c:layout>
              <c:showVal val="1"/>
            </c:dLbl>
            <c:dLbl>
              <c:idx val="1"/>
              <c:layout>
                <c:manualLayout>
                  <c:x val="1.5594432762945484E-3"/>
                  <c:y val="-4.8484509135703124E-2"/>
                </c:manualLayout>
              </c:layout>
              <c:showVal val="1"/>
            </c:dLbl>
            <c:dLbl>
              <c:idx val="2"/>
              <c:layout>
                <c:manualLayout>
                  <c:x val="6.2377731051782639E-3"/>
                  <c:y val="-5.6565260658320432E-2"/>
                </c:manualLayout>
              </c:layout>
              <c:showVal val="1"/>
            </c:dLbl>
            <c:dLbl>
              <c:idx val="3"/>
              <c:layout>
                <c:manualLayout>
                  <c:x val="4.6783298288836511E-3"/>
                  <c:y val="-4.040375761308598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fr-FR"/>
              </a:p>
            </c:txPr>
            <c:showVal val="1"/>
          </c:dLbls>
          <c:cat>
            <c:strRef>
              <c:f>Feuil7!$A$3:$A$6</c:f>
              <c:strCache>
                <c:ptCount val="4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</c:strCache>
            </c:strRef>
          </c:cat>
          <c:val>
            <c:numRef>
              <c:f>Feuil7!$B$3:$B$6</c:f>
              <c:numCache>
                <c:formatCode>0.0</c:formatCode>
                <c:ptCount val="4"/>
                <c:pt idx="0">
                  <c:v>17.221407312513787</c:v>
                </c:pt>
                <c:pt idx="1">
                  <c:v>5.4205901666415075</c:v>
                </c:pt>
                <c:pt idx="2">
                  <c:v>54.935256606251535</c:v>
                </c:pt>
                <c:pt idx="3">
                  <c:v>22.422745914593111</c:v>
                </c:pt>
              </c:numCache>
            </c:numRef>
          </c:val>
        </c:ser>
        <c:ser>
          <c:idx val="1"/>
          <c:order val="1"/>
          <c:tx>
            <c:strRef>
              <c:f>Feuil7!$C$2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FF2121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3.1188865525891016E-3"/>
                  <c:y val="-4.0403757613085914E-2"/>
                </c:manualLayout>
              </c:layout>
              <c:showVal val="1"/>
            </c:dLbl>
            <c:dLbl>
              <c:idx val="1"/>
              <c:layout>
                <c:manualLayout>
                  <c:x val="-3.1188865525891016E-3"/>
                  <c:y val="-3.6363381851777392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3.6363381851777392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-4.040375761308598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fr-FR"/>
              </a:p>
            </c:txPr>
            <c:showVal val="1"/>
          </c:dLbls>
          <c:cat>
            <c:strRef>
              <c:f>Feuil7!$A$3:$A$6</c:f>
              <c:strCache>
                <c:ptCount val="4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</c:strCache>
            </c:strRef>
          </c:cat>
          <c:val>
            <c:numRef>
              <c:f>Feuil7!$C$3:$C$6</c:f>
              <c:numCache>
                <c:formatCode>####.0</c:formatCode>
                <c:ptCount val="4"/>
                <c:pt idx="0">
                  <c:v>16.181975031854833</c:v>
                </c:pt>
                <c:pt idx="1">
                  <c:v>8.7506065275100067</c:v>
                </c:pt>
                <c:pt idx="2">
                  <c:v>50.605021260233315</c:v>
                </c:pt>
                <c:pt idx="3">
                  <c:v>24.462397180401947</c:v>
                </c:pt>
              </c:numCache>
            </c:numRef>
          </c:val>
        </c:ser>
        <c:dLbls>
          <c:showVal val="1"/>
        </c:dLbls>
        <c:gapWidth val="75"/>
        <c:shape val="box"/>
        <c:axId val="64221568"/>
        <c:axId val="64223104"/>
        <c:axId val="0"/>
      </c:bar3DChart>
      <c:catAx>
        <c:axId val="6422156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 b="1"/>
            </a:pPr>
            <a:endParaRPr lang="fr-FR"/>
          </a:p>
        </c:txPr>
        <c:crossAx val="64223104"/>
        <c:crosses val="autoZero"/>
        <c:auto val="1"/>
        <c:lblAlgn val="ctr"/>
        <c:lblOffset val="100"/>
      </c:catAx>
      <c:valAx>
        <c:axId val="64223104"/>
        <c:scaling>
          <c:orientation val="minMax"/>
        </c:scaling>
        <c:delete val="1"/>
        <c:axPos val="l"/>
        <c:numFmt formatCode="0.0" sourceLinked="1"/>
        <c:majorTickMark val="none"/>
        <c:tickLblPos val="none"/>
        <c:crossAx val="642215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716412661598864"/>
          <c:y val="0.40999697130887913"/>
          <c:w val="6.9814801989997136E-2"/>
          <c:h val="0.21232906347271271"/>
        </c:manualLayout>
      </c:layout>
      <c:txPr>
        <a:bodyPr/>
        <a:lstStyle/>
        <a:p>
          <a:pPr>
            <a:defRPr sz="1200" b="1"/>
          </a:pPr>
          <a:endParaRPr lang="fr-FR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Feuil8!$B$41</c:f>
              <c:strCache>
                <c:ptCount val="1"/>
                <c:pt idx="0">
                  <c:v>A domicile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Lbls>
            <c:txPr>
              <a:bodyPr/>
              <a:lstStyle/>
              <a:p>
                <a:pPr>
                  <a:defRPr sz="1400" b="1"/>
                </a:pPr>
                <a:endParaRPr lang="fr-FR"/>
              </a:p>
            </c:txPr>
            <c:showVal val="1"/>
          </c:dLbls>
          <c:cat>
            <c:strRef>
              <c:f>Feuil8!$A$42:$A$46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Feuil8!$B$42:$B$46</c:f>
              <c:numCache>
                <c:formatCode>0.0</c:formatCode>
                <c:ptCount val="5"/>
                <c:pt idx="0">
                  <c:v>23.58129731108296</c:v>
                </c:pt>
                <c:pt idx="1">
                  <c:v>0.44209513858175487</c:v>
                </c:pt>
                <c:pt idx="2">
                  <c:v>0.8405160283455857</c:v>
                </c:pt>
                <c:pt idx="3">
                  <c:v>2.4688322708598931</c:v>
                </c:pt>
                <c:pt idx="4">
                  <c:v>4.8813443258490414</c:v>
                </c:pt>
              </c:numCache>
            </c:numRef>
          </c:val>
        </c:ser>
        <c:ser>
          <c:idx val="1"/>
          <c:order val="1"/>
          <c:tx>
            <c:strRef>
              <c:f>Feuil8!$C$41</c:f>
              <c:strCache>
                <c:ptCount val="1"/>
                <c:pt idx="0">
                  <c:v>Sans local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Lbls>
            <c:txPr>
              <a:bodyPr/>
              <a:lstStyle/>
              <a:p>
                <a:pPr>
                  <a:defRPr sz="1400" b="1"/>
                </a:pPr>
                <a:endParaRPr lang="fr-FR"/>
              </a:p>
            </c:txPr>
            <c:showVal val="1"/>
          </c:dLbls>
          <c:cat>
            <c:strRef>
              <c:f>Feuil8!$A$42:$A$46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Feuil8!$C$42:$C$46</c:f>
              <c:numCache>
                <c:formatCode>0.0</c:formatCode>
                <c:ptCount val="5"/>
                <c:pt idx="0">
                  <c:v>19.453273838471237</c:v>
                </c:pt>
                <c:pt idx="1">
                  <c:v>87.593528634954211</c:v>
                </c:pt>
                <c:pt idx="2">
                  <c:v>51.959060142341244</c:v>
                </c:pt>
                <c:pt idx="3">
                  <c:v>58.547811208749756</c:v>
                </c:pt>
                <c:pt idx="4">
                  <c:v>51.4371362174127</c:v>
                </c:pt>
              </c:numCache>
            </c:numRef>
          </c:val>
        </c:ser>
        <c:ser>
          <c:idx val="2"/>
          <c:order val="2"/>
          <c:tx>
            <c:strRef>
              <c:f>Feuil8!$D$41</c:f>
              <c:strCache>
                <c:ptCount val="1"/>
                <c:pt idx="0">
                  <c:v>Local fixe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2"/>
              <c:layout>
                <c:manualLayout>
                  <c:x val="1.8403752240089305E-2"/>
                  <c:y val="0"/>
                </c:manualLayout>
              </c:layout>
              <c:showVal val="1"/>
            </c:dLbl>
            <c:dLbl>
              <c:idx val="4"/>
              <c:layout>
                <c:manualLayout>
                  <c:x val="1.2269168160059508E-2"/>
                  <c:y val="-1.7291107088319164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fr-FR"/>
              </a:p>
            </c:txPr>
            <c:showVal val="1"/>
          </c:dLbls>
          <c:cat>
            <c:strRef>
              <c:f>Feuil8!$A$42:$A$46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Feuil8!$D$42:$D$46</c:f>
              <c:numCache>
                <c:formatCode>0.0</c:formatCode>
                <c:ptCount val="5"/>
                <c:pt idx="0">
                  <c:v>56.905428850445801</c:v>
                </c:pt>
                <c:pt idx="1">
                  <c:v>11.964376226464125</c:v>
                </c:pt>
                <c:pt idx="2">
                  <c:v>47.200423829313046</c:v>
                </c:pt>
                <c:pt idx="3">
                  <c:v>38.983356520390295</c:v>
                </c:pt>
                <c:pt idx="4">
                  <c:v>43.681519456738293</c:v>
                </c:pt>
              </c:numCache>
            </c:numRef>
          </c:val>
        </c:ser>
        <c:dLbls>
          <c:showVal val="1"/>
        </c:dLbls>
        <c:shape val="box"/>
        <c:axId val="65646976"/>
        <c:axId val="65648512"/>
        <c:axId val="0"/>
      </c:bar3DChart>
      <c:catAx>
        <c:axId val="6564697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 b="1"/>
            </a:pPr>
            <a:endParaRPr lang="fr-FR"/>
          </a:p>
        </c:txPr>
        <c:crossAx val="65648512"/>
        <c:crosses val="autoZero"/>
        <c:auto val="1"/>
        <c:lblAlgn val="ctr"/>
        <c:lblOffset val="100"/>
      </c:catAx>
      <c:valAx>
        <c:axId val="65648512"/>
        <c:scaling>
          <c:orientation val="minMax"/>
        </c:scaling>
        <c:delete val="1"/>
        <c:axPos val="l"/>
        <c:numFmt formatCode="0.0" sourceLinked="1"/>
        <c:tickLblPos val="none"/>
        <c:crossAx val="656469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6101025006883336"/>
          <c:y val="0.38031463765930817"/>
          <c:w val="0.12978787381112256"/>
          <c:h val="0.41574001698224028"/>
        </c:manualLayout>
      </c:layout>
      <c:txPr>
        <a:bodyPr/>
        <a:lstStyle/>
        <a:p>
          <a:pPr>
            <a:defRPr sz="1400" b="1"/>
          </a:pPr>
          <a:endParaRPr lang="fr-FR"/>
        </a:p>
      </c:txPr>
    </c:legend>
    <c:plotVisOnly val="1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4.4377206253151898E-2"/>
          <c:y val="0.11262488646684847"/>
          <c:w val="0.95562279374684822"/>
          <c:h val="0.75060410364235863"/>
        </c:manualLayout>
      </c:layout>
      <c:bar3DChart>
        <c:barDir val="col"/>
        <c:grouping val="clustered"/>
        <c:ser>
          <c:idx val="0"/>
          <c:order val="0"/>
          <c:tx>
            <c:strRef>
              <c:f>Feuil7!$G$2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003399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2.8240040342914791E-2"/>
                  <c:y val="-3.6330608537693015E-2"/>
                </c:manualLayout>
              </c:layout>
              <c:showVal val="1"/>
            </c:dLbl>
            <c:dLbl>
              <c:idx val="1"/>
              <c:layout>
                <c:manualLayout>
                  <c:x val="8.0685829551185341E-3"/>
                  <c:y val="-3.6330608537693015E-2"/>
                </c:manualLayout>
              </c:layout>
              <c:showVal val="1"/>
            </c:dLbl>
            <c:dLbl>
              <c:idx val="2"/>
              <c:layout>
                <c:manualLayout>
                  <c:x val="1.412000583260426E-2"/>
                  <c:y val="-3.9527491488550087E-2"/>
                </c:manualLayout>
              </c:layout>
              <c:showVal val="1"/>
            </c:dLbl>
            <c:dLbl>
              <c:idx val="3"/>
              <c:layout>
                <c:manualLayout>
                  <c:x val="2.0171457387796292E-3"/>
                  <c:y val="-3.2697547683923862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fr-FR"/>
              </a:p>
            </c:txPr>
            <c:showVal val="1"/>
          </c:dLbls>
          <c:cat>
            <c:strRef>
              <c:f>Feuil7!$F$3:$F$6</c:f>
              <c:strCache>
                <c:ptCount val="4"/>
                <c:pt idx="0">
                  <c:v>A domicile</c:v>
                </c:pt>
                <c:pt idx="1">
                  <c:v>Sans local</c:v>
                </c:pt>
                <c:pt idx="2">
                  <c:v>Avec local</c:v>
                </c:pt>
                <c:pt idx="3">
                  <c:v>Total</c:v>
                </c:pt>
              </c:strCache>
            </c:strRef>
          </c:cat>
          <c:val>
            <c:numRef>
              <c:f>Feuil7!$G$3:$G$6</c:f>
              <c:numCache>
                <c:formatCode>0.0%</c:formatCode>
                <c:ptCount val="4"/>
                <c:pt idx="0">
                  <c:v>3.3917959124510812E-3</c:v>
                </c:pt>
                <c:pt idx="1">
                  <c:v>2.0512981937034019E-2</c:v>
                </c:pt>
                <c:pt idx="2">
                  <c:v>0.39887045276870647</c:v>
                </c:pt>
                <c:pt idx="3">
                  <c:v>0.18639027681558229</c:v>
                </c:pt>
              </c:numCache>
            </c:numRef>
          </c:val>
        </c:ser>
        <c:ser>
          <c:idx val="1"/>
          <c:order val="1"/>
          <c:tx>
            <c:strRef>
              <c:f>Feuil7!$H$2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C0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3.2274331820474157E-2"/>
                  <c:y val="-1.8165304268846539E-2"/>
                </c:manualLayout>
              </c:layout>
              <c:showVal val="1"/>
            </c:dLbl>
            <c:dLbl>
              <c:idx val="1"/>
              <c:layout>
                <c:manualLayout>
                  <c:x val="1.6137165910237051E-2"/>
                  <c:y val="-2.5431425976385164E-2"/>
                </c:manualLayout>
              </c:layout>
              <c:showVal val="1"/>
            </c:dLbl>
            <c:dLbl>
              <c:idx val="2"/>
              <c:layout>
                <c:manualLayout>
                  <c:x val="3.2334975026539828E-2"/>
                  <c:y val="-5.8976315126403313E-2"/>
                </c:manualLayout>
              </c:layout>
              <c:showVal val="1"/>
            </c:dLbl>
            <c:dLbl>
              <c:idx val="3"/>
              <c:layout>
                <c:manualLayout>
                  <c:x val="1.815431164901668E-2"/>
                  <c:y val="-3.6330608537692946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fr-FR"/>
              </a:p>
            </c:txPr>
            <c:showVal val="1"/>
          </c:dLbls>
          <c:cat>
            <c:strRef>
              <c:f>Feuil7!$F$3:$F$6</c:f>
              <c:strCache>
                <c:ptCount val="4"/>
                <c:pt idx="0">
                  <c:v>A domicile</c:v>
                </c:pt>
                <c:pt idx="1">
                  <c:v>Sans local</c:v>
                </c:pt>
                <c:pt idx="2">
                  <c:v>Avec local</c:v>
                </c:pt>
                <c:pt idx="3">
                  <c:v>Total</c:v>
                </c:pt>
              </c:strCache>
            </c:strRef>
          </c:cat>
          <c:val>
            <c:numRef>
              <c:f>Feuil7!$H$3:$H$6</c:f>
              <c:numCache>
                <c:formatCode>####.0%</c:formatCode>
                <c:ptCount val="4"/>
                <c:pt idx="0" formatCode="0.0%">
                  <c:v>4.000000000000007E-3</c:v>
                </c:pt>
                <c:pt idx="1">
                  <c:v>1.9398005792800398E-2</c:v>
                </c:pt>
                <c:pt idx="2">
                  <c:v>0.39156718605126573</c:v>
                </c:pt>
                <c:pt idx="3">
                  <c:v>0.18118336045228361</c:v>
                </c:pt>
              </c:numCache>
            </c:numRef>
          </c:val>
        </c:ser>
        <c:dLbls>
          <c:showVal val="1"/>
        </c:dLbls>
        <c:gapWidth val="75"/>
        <c:shape val="box"/>
        <c:axId val="65039744"/>
        <c:axId val="65053824"/>
        <c:axId val="0"/>
      </c:bar3DChart>
      <c:catAx>
        <c:axId val="6503974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/>
            </a:pPr>
            <a:endParaRPr lang="fr-FR"/>
          </a:p>
        </c:txPr>
        <c:crossAx val="65053824"/>
        <c:crosses val="autoZero"/>
        <c:auto val="1"/>
        <c:lblAlgn val="ctr"/>
        <c:lblOffset val="100"/>
      </c:catAx>
      <c:valAx>
        <c:axId val="65053824"/>
        <c:scaling>
          <c:orientation val="minMax"/>
        </c:scaling>
        <c:delete val="1"/>
        <c:axPos val="l"/>
        <c:numFmt formatCode="0.0%" sourceLinked="1"/>
        <c:majorTickMark val="none"/>
        <c:tickLblPos val="none"/>
        <c:crossAx val="650397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93163969087197462"/>
          <c:y val="0.4457232108798283"/>
          <c:w val="6.8360291756803596E-2"/>
          <c:h val="0.21670440766996074"/>
        </c:manualLayout>
      </c:layout>
      <c:overlay val="1"/>
      <c:txPr>
        <a:bodyPr/>
        <a:lstStyle/>
        <a:p>
          <a:pPr>
            <a:defRPr sz="1100" b="1"/>
          </a:pPr>
          <a:endParaRPr lang="fr-FR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Feuil10!$B$86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003399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Feuil10!$A$87:$A$90</c:f>
              <c:strCache>
                <c:ptCount val="4"/>
                <c:pt idx="0">
                  <c:v>Sans niveau</c:v>
                </c:pt>
                <c:pt idx="1">
                  <c:v>primaire</c:v>
                </c:pt>
                <c:pt idx="2">
                  <c:v>secondaire</c:v>
                </c:pt>
                <c:pt idx="3">
                  <c:v>superieur</c:v>
                </c:pt>
              </c:strCache>
            </c:strRef>
          </c:cat>
          <c:val>
            <c:numRef>
              <c:f>Feuil10!$B$87:$B$90</c:f>
              <c:numCache>
                <c:formatCode>0.0</c:formatCode>
                <c:ptCount val="4"/>
                <c:pt idx="0">
                  <c:v>45.532596173321622</c:v>
                </c:pt>
                <c:pt idx="1">
                  <c:v>30.449198012738389</c:v>
                </c:pt>
                <c:pt idx="2">
                  <c:v>21.065888997686876</c:v>
                </c:pt>
                <c:pt idx="3">
                  <c:v>2.9523168162531253</c:v>
                </c:pt>
              </c:numCache>
            </c:numRef>
          </c:val>
        </c:ser>
        <c:ser>
          <c:idx val="1"/>
          <c:order val="1"/>
          <c:tx>
            <c:strRef>
              <c:f>Feuil10!$C$86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C0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4.2327746070851976E-2"/>
                  <c:y val="-1.1594121749842069E-2"/>
                </c:manualLayout>
              </c:layout>
              <c:showVal val="1"/>
            </c:dLbl>
            <c:dLbl>
              <c:idx val="1"/>
              <c:layout>
                <c:manualLayout>
                  <c:x val="2.8782867328179355E-2"/>
                  <c:y val="-2.318824349968417E-2"/>
                </c:manualLayout>
              </c:layout>
              <c:showVal val="1"/>
            </c:dLbl>
            <c:dLbl>
              <c:idx val="2"/>
              <c:layout>
                <c:manualLayout>
                  <c:x val="2.3703537799677113E-2"/>
                  <c:y val="-3.8647072499473564E-3"/>
                </c:manualLayout>
              </c:layout>
              <c:showVal val="1"/>
            </c:dLbl>
            <c:showVal val="1"/>
          </c:dLbls>
          <c:cat>
            <c:strRef>
              <c:f>Feuil10!$A$87:$A$90</c:f>
              <c:strCache>
                <c:ptCount val="4"/>
                <c:pt idx="0">
                  <c:v>Sans niveau</c:v>
                </c:pt>
                <c:pt idx="1">
                  <c:v>primaire</c:v>
                </c:pt>
                <c:pt idx="2">
                  <c:v>secondaire</c:v>
                </c:pt>
                <c:pt idx="3">
                  <c:v>superieur</c:v>
                </c:pt>
              </c:strCache>
            </c:strRef>
          </c:cat>
          <c:val>
            <c:numRef>
              <c:f>Feuil10!$C$87:$C$90</c:f>
              <c:numCache>
                <c:formatCode>####.0</c:formatCode>
                <c:ptCount val="4"/>
                <c:pt idx="0">
                  <c:v>34.414739225972326</c:v>
                </c:pt>
                <c:pt idx="1">
                  <c:v>33.600468961487827</c:v>
                </c:pt>
                <c:pt idx="2" formatCode="0.0">
                  <c:v>28.713604755785507</c:v>
                </c:pt>
                <c:pt idx="3">
                  <c:v>3.2711870567543788</c:v>
                </c:pt>
              </c:numCache>
            </c:numRef>
          </c:val>
        </c:ser>
        <c:dLbls>
          <c:showVal val="1"/>
        </c:dLbls>
        <c:gapWidth val="75"/>
        <c:shape val="box"/>
        <c:axId val="65760256"/>
        <c:axId val="65770240"/>
        <c:axId val="0"/>
      </c:bar3DChart>
      <c:catAx>
        <c:axId val="65760256"/>
        <c:scaling>
          <c:orientation val="minMax"/>
        </c:scaling>
        <c:axPos val="b"/>
        <c:majorTickMark val="none"/>
        <c:tickLblPos val="nextTo"/>
        <c:crossAx val="65770240"/>
        <c:crosses val="autoZero"/>
        <c:auto val="1"/>
        <c:lblAlgn val="ctr"/>
        <c:lblOffset val="100"/>
      </c:catAx>
      <c:valAx>
        <c:axId val="65770240"/>
        <c:scaling>
          <c:orientation val="minMax"/>
        </c:scaling>
        <c:delete val="1"/>
        <c:axPos val="l"/>
        <c:numFmt formatCode="0.0" sourceLinked="1"/>
        <c:majorTickMark val="none"/>
        <c:tickLblPos val="none"/>
        <c:crossAx val="65760256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400" b="1"/>
      </a:pPr>
      <a:endParaRPr lang="fr-F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Feuil7!$B$25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003399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2.2422265486181096E-2"/>
                  <c:y val="-2.7052950749631485E-2"/>
                </c:manualLayout>
              </c:layout>
              <c:showVal val="1"/>
            </c:dLbl>
            <c:dLbl>
              <c:idx val="2"/>
              <c:layout>
                <c:manualLayout>
                  <c:x val="9.609542351220423E-3"/>
                  <c:y val="-4.2511779749420914E-2"/>
                </c:manualLayout>
              </c:layout>
              <c:showVal val="1"/>
            </c:dLbl>
            <c:dLbl>
              <c:idx val="3"/>
              <c:layout>
                <c:manualLayout>
                  <c:x val="1.4414313526830655E-2"/>
                  <c:y val="-5.0241194249315543E-2"/>
                </c:manualLayout>
              </c:layout>
              <c:showVal val="1"/>
            </c:dLbl>
            <c:dLbl>
              <c:idx val="4"/>
              <c:layout>
                <c:manualLayout>
                  <c:x val="9.6095423512204681E-3"/>
                  <c:y val="-5.024119424931561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fr-FR"/>
              </a:p>
            </c:txPr>
            <c:showVal val="1"/>
          </c:dLbls>
          <c:cat>
            <c:strRef>
              <c:f>Feuil7!$A$26:$A$30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Feuil7!$B$26:$B$30</c:f>
              <c:numCache>
                <c:formatCode>0.0%</c:formatCode>
                <c:ptCount val="5"/>
                <c:pt idx="0" formatCode="####.0%">
                  <c:v>0.28800000000000031</c:v>
                </c:pt>
                <c:pt idx="1">
                  <c:v>0</c:v>
                </c:pt>
                <c:pt idx="2" formatCode="####.0%">
                  <c:v>5.5000000000000014E-2</c:v>
                </c:pt>
                <c:pt idx="3" formatCode="####.0%">
                  <c:v>9.0000000000000024E-2</c:v>
                </c:pt>
                <c:pt idx="4" formatCode="####.0%">
                  <c:v>9.9000000000000046E-2</c:v>
                </c:pt>
              </c:numCache>
            </c:numRef>
          </c:val>
        </c:ser>
        <c:ser>
          <c:idx val="1"/>
          <c:order val="1"/>
          <c:tx>
            <c:strRef>
              <c:f>Feuil7!$C$25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C0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2.7867638138432394E-2"/>
                  <c:y val="-3.8647072499473641E-2"/>
                </c:manualLayout>
              </c:layout>
              <c:showVal val="1"/>
            </c:dLbl>
            <c:dLbl>
              <c:idx val="2"/>
              <c:layout>
                <c:manualLayout>
                  <c:x val="1.1211132743090525E-2"/>
                  <c:y val="-3.8647072499473654E-2"/>
                </c:manualLayout>
              </c:layout>
              <c:showVal val="1"/>
            </c:dLbl>
            <c:dLbl>
              <c:idx val="3"/>
              <c:layout>
                <c:manualLayout>
                  <c:x val="1.7617494310570823E-2"/>
                  <c:y val="-2.7052950749631485E-2"/>
                </c:manualLayout>
              </c:layout>
              <c:showVal val="1"/>
            </c:dLbl>
            <c:dLbl>
              <c:idx val="4"/>
              <c:layout>
                <c:manualLayout>
                  <c:x val="2.2422265486181096E-2"/>
                  <c:y val="-3.0917657999578772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fr-FR"/>
              </a:p>
            </c:txPr>
            <c:showVal val="1"/>
          </c:dLbls>
          <c:cat>
            <c:strRef>
              <c:f>Feuil7!$A$26:$A$30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Feuil7!$C$26:$C$30</c:f>
              <c:numCache>
                <c:formatCode>0.0%</c:formatCode>
                <c:ptCount val="5"/>
                <c:pt idx="0">
                  <c:v>0.22336460397211566</c:v>
                </c:pt>
                <c:pt idx="1">
                  <c:v>7.231650922504231E-3</c:v>
                </c:pt>
                <c:pt idx="2">
                  <c:v>5.7136537903447998E-2</c:v>
                </c:pt>
                <c:pt idx="3">
                  <c:v>8.9405217878858509E-2</c:v>
                </c:pt>
                <c:pt idx="4">
                  <c:v>8.790135558195486E-2</c:v>
                </c:pt>
              </c:numCache>
            </c:numRef>
          </c:val>
        </c:ser>
        <c:dLbls>
          <c:showVal val="1"/>
        </c:dLbls>
        <c:gapWidth val="75"/>
        <c:shape val="box"/>
        <c:axId val="65886464"/>
        <c:axId val="65916928"/>
        <c:axId val="0"/>
      </c:bar3DChart>
      <c:catAx>
        <c:axId val="6588646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 b="1"/>
            </a:pPr>
            <a:endParaRPr lang="fr-FR"/>
          </a:p>
        </c:txPr>
        <c:crossAx val="65916928"/>
        <c:crosses val="autoZero"/>
        <c:auto val="1"/>
        <c:lblAlgn val="ctr"/>
        <c:lblOffset val="100"/>
      </c:catAx>
      <c:valAx>
        <c:axId val="65916928"/>
        <c:scaling>
          <c:orientation val="minMax"/>
        </c:scaling>
        <c:delete val="1"/>
        <c:axPos val="l"/>
        <c:numFmt formatCode="####.0%" sourceLinked="1"/>
        <c:majorTickMark val="none"/>
        <c:tickLblPos val="none"/>
        <c:crossAx val="658864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8962316974159406"/>
          <c:y val="0.30439681961981113"/>
          <c:w val="0.10877522725558815"/>
          <c:h val="0.37188282451064386"/>
        </c:manualLayout>
      </c:layout>
      <c:overlay val="1"/>
      <c:txPr>
        <a:bodyPr/>
        <a:lstStyle/>
        <a:p>
          <a:pPr>
            <a:defRPr sz="1200" b="1"/>
          </a:pPr>
          <a:endParaRPr lang="fr-FR"/>
        </a:p>
      </c:txPr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>
        <c:manualLayout>
          <c:layoutTarget val="inner"/>
          <c:xMode val="edge"/>
          <c:yMode val="edge"/>
          <c:x val="1.602903354795257E-2"/>
          <c:y val="0"/>
          <c:w val="0.77229868618147002"/>
          <c:h val="0.86266083603879407"/>
        </c:manualLayout>
      </c:layout>
      <c:bar3DChart>
        <c:barDir val="col"/>
        <c:grouping val="clustered"/>
        <c:ser>
          <c:idx val="0"/>
          <c:order val="0"/>
          <c:tx>
            <c:strRef>
              <c:f>Feuil8!$A$4</c:f>
              <c:strCache>
                <c:ptCount val="1"/>
                <c:pt idx="0">
                  <c:v>Actif occupé</c:v>
                </c:pt>
              </c:strCache>
            </c:strRef>
          </c:tx>
          <c:spPr>
            <a:solidFill>
              <a:srgbClr val="003399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txPr>
              <a:bodyPr/>
              <a:lstStyle/>
              <a:p>
                <a:pPr>
                  <a:defRPr b="1"/>
                </a:pPr>
                <a:endParaRPr lang="fr-FR"/>
              </a:p>
            </c:txPr>
            <c:showVal val="1"/>
          </c:dLbls>
          <c:cat>
            <c:strRef>
              <c:f>Feuil8!$B$3:$F$3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Feuil8!$B$4:$F$4</c:f>
              <c:numCache>
                <c:formatCode>####.0%</c:formatCode>
                <c:ptCount val="5"/>
                <c:pt idx="0">
                  <c:v>0.69526095086727757</c:v>
                </c:pt>
                <c:pt idx="1">
                  <c:v>0.77306343975701897</c:v>
                </c:pt>
                <c:pt idx="2">
                  <c:v>0.74760088000850156</c:v>
                </c:pt>
                <c:pt idx="3">
                  <c:v>0.78792025335883653</c:v>
                </c:pt>
                <c:pt idx="4">
                  <c:v>0.75123631657053924</c:v>
                </c:pt>
              </c:numCache>
            </c:numRef>
          </c:val>
        </c:ser>
        <c:ser>
          <c:idx val="1"/>
          <c:order val="1"/>
          <c:tx>
            <c:strRef>
              <c:f>Feuil8!$A$5</c:f>
              <c:strCache>
                <c:ptCount val="1"/>
                <c:pt idx="0">
                  <c:v>Chômeur </c:v>
                </c:pt>
              </c:strCache>
            </c:strRef>
          </c:tx>
          <c:spPr>
            <a:solidFill>
              <a:srgbClr val="C0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5.8287394719827527E-3"/>
                  <c:y val="2.6337264221863495E-2"/>
                </c:manualLayout>
              </c:layout>
              <c:showVal val="1"/>
            </c:dLbl>
            <c:dLbl>
              <c:idx val="2"/>
              <c:layout>
                <c:manualLayout>
                  <c:x val="-8.7431092079741281E-3"/>
                  <c:y val="9.8764740831988069E-3"/>
                </c:manualLayout>
              </c:layout>
              <c:showVal val="1"/>
            </c:dLbl>
            <c:dLbl>
              <c:idx val="4"/>
              <c:layout>
                <c:manualLayout>
                  <c:x val="7.2859243399784404E-3"/>
                  <c:y val="3.2921580277329361E-3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fr-FR"/>
              </a:p>
            </c:txPr>
            <c:showVal val="1"/>
          </c:dLbls>
          <c:cat>
            <c:strRef>
              <c:f>Feuil8!$B$3:$F$3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Feuil8!$B$5:$F$5</c:f>
              <c:numCache>
                <c:formatCode>####.0%</c:formatCode>
                <c:ptCount val="5"/>
                <c:pt idx="0">
                  <c:v>8.6110430318551978E-2</c:v>
                </c:pt>
                <c:pt idx="1">
                  <c:v>5.7762491350754161E-2</c:v>
                </c:pt>
                <c:pt idx="2">
                  <c:v>8.8817066185556973E-2</c:v>
                </c:pt>
                <c:pt idx="3">
                  <c:v>7.6898562377869795E-2</c:v>
                </c:pt>
                <c:pt idx="4">
                  <c:v>8.2741943573682544E-2</c:v>
                </c:pt>
              </c:numCache>
            </c:numRef>
          </c:val>
        </c:ser>
        <c:ser>
          <c:idx val="2"/>
          <c:order val="2"/>
          <c:tx>
            <c:strRef>
              <c:f>Feuil8!$A$6</c:f>
              <c:strCache>
                <c:ptCount val="1"/>
                <c:pt idx="0">
                  <c:v>Elève ou étudiant</c:v>
                </c:pt>
              </c:strCache>
            </c:strRef>
          </c:tx>
          <c:spPr>
            <a:solidFill>
              <a:srgbClr val="339933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2.3314957887931025E-2"/>
                  <c:y val="-2.304510619413053E-2"/>
                </c:manualLayout>
              </c:layout>
              <c:showVal val="1"/>
            </c:dLbl>
            <c:dLbl>
              <c:idx val="2"/>
              <c:layout>
                <c:manualLayout>
                  <c:x val="1.4571848679956935E-2"/>
                  <c:y val="3.2921580277329361E-3"/>
                </c:manualLayout>
              </c:layout>
              <c:showVal val="1"/>
            </c:dLbl>
            <c:dLbl>
              <c:idx val="3"/>
              <c:layout>
                <c:manualLayout>
                  <c:x val="1.3114663811961193E-2"/>
                  <c:y val="-1.9752948166397589E-2"/>
                </c:manualLayout>
              </c:layout>
              <c:showVal val="1"/>
            </c:dLbl>
            <c:dLbl>
              <c:idx val="4"/>
              <c:layout>
                <c:manualLayout>
                  <c:x val="2.3314957887931007E-2"/>
                  <c:y val="-1.3168632110931722E-2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fr-FR"/>
              </a:p>
            </c:txPr>
            <c:showVal val="1"/>
          </c:dLbls>
          <c:cat>
            <c:strRef>
              <c:f>Feuil8!$B$3:$F$3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Feuil8!$B$6:$F$6</c:f>
              <c:numCache>
                <c:formatCode>####.0%</c:formatCode>
                <c:ptCount val="5"/>
                <c:pt idx="0">
                  <c:v>0.12820391506206019</c:v>
                </c:pt>
                <c:pt idx="1">
                  <c:v>0.16021781616810954</c:v>
                </c:pt>
                <c:pt idx="2">
                  <c:v>0.12048709597414541</c:v>
                </c:pt>
                <c:pt idx="3">
                  <c:v>9.4523309577751527E-2</c:v>
                </c:pt>
                <c:pt idx="4">
                  <c:v>0.11886595601844022</c:v>
                </c:pt>
              </c:numCache>
            </c:numRef>
          </c:val>
        </c:ser>
        <c:ser>
          <c:idx val="3"/>
          <c:order val="3"/>
          <c:tx>
            <c:strRef>
              <c:f>Feuil8!$A$7</c:f>
              <c:strCache>
                <c:ptCount val="1"/>
                <c:pt idx="0">
                  <c:v>Femme au foyer</c:v>
                </c:pt>
              </c:strCache>
            </c:strRef>
          </c:tx>
          <c:spPr>
            <a:solidFill>
              <a:srgbClr val="A50021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2.0400588151939635E-2"/>
                  <c:y val="0"/>
                </c:manualLayout>
              </c:layout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0%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2.7686512491918058E-2"/>
                  <c:y val="2.304510619413053E-2"/>
                </c:manualLayout>
              </c:layout>
              <c:showVal val="1"/>
            </c:dLbl>
            <c:dLbl>
              <c:idx val="3"/>
              <c:layout>
                <c:manualLayout>
                  <c:x val="2.4772142755926742E-2"/>
                  <c:y val="0"/>
                </c:manualLayout>
              </c:layout>
              <c:showVal val="1"/>
            </c:dLbl>
            <c:dLbl>
              <c:idx val="4"/>
              <c:layout>
                <c:manualLayout>
                  <c:x val="3.6429621699892195E-2"/>
                  <c:y val="-6.5843160554658687E-3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fr-FR"/>
              </a:p>
            </c:txPr>
            <c:showVal val="1"/>
          </c:dLbls>
          <c:cat>
            <c:strRef>
              <c:f>Feuil8!$B$3:$F$3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Feuil8!$B$7:$F$7</c:f>
              <c:numCache>
                <c:formatCode>####.0%</c:formatCode>
                <c:ptCount val="5"/>
                <c:pt idx="0">
                  <c:v>8.0346933568032547E-2</c:v>
                </c:pt>
                <c:pt idx="1">
                  <c:v>0</c:v>
                </c:pt>
                <c:pt idx="2">
                  <c:v>2.5567810218746535E-2</c:v>
                </c:pt>
                <c:pt idx="3">
                  <c:v>2.24505369283216E-2</c:v>
                </c:pt>
                <c:pt idx="4">
                  <c:v>3.141755891380664E-2</c:v>
                </c:pt>
              </c:numCache>
            </c:numRef>
          </c:val>
        </c:ser>
        <c:dLbls>
          <c:showVal val="1"/>
        </c:dLbls>
        <c:gapWidth val="75"/>
        <c:shape val="box"/>
        <c:axId val="66213376"/>
        <c:axId val="66214912"/>
        <c:axId val="0"/>
      </c:bar3DChart>
      <c:catAx>
        <c:axId val="6621337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/>
            </a:pPr>
            <a:endParaRPr lang="fr-FR"/>
          </a:p>
        </c:txPr>
        <c:crossAx val="66214912"/>
        <c:crosses val="autoZero"/>
        <c:auto val="1"/>
        <c:lblAlgn val="ctr"/>
        <c:lblOffset val="100"/>
      </c:catAx>
      <c:valAx>
        <c:axId val="66214912"/>
        <c:scaling>
          <c:orientation val="minMax"/>
        </c:scaling>
        <c:delete val="1"/>
        <c:axPos val="l"/>
        <c:numFmt formatCode="####.0%" sourceLinked="1"/>
        <c:majorTickMark val="none"/>
        <c:tickLblPos val="none"/>
        <c:crossAx val="66213376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400"/>
      </a:pPr>
      <a:endParaRPr lang="fr-F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solidFill>
              <a:srgbClr val="A50021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8106869152531131E-2"/>
                  <c:y val="-4.5138691431796107E-2"/>
                </c:manualLayout>
              </c:layout>
              <c:showVal val="1"/>
            </c:dLbl>
            <c:dLbl>
              <c:idx val="1"/>
              <c:layout>
                <c:manualLayout>
                  <c:x val="1.6460790138664676E-3"/>
                  <c:y val="-6.2499726597871424E-2"/>
                </c:manualLayout>
              </c:layout>
              <c:showVal val="1"/>
            </c:dLbl>
            <c:dLbl>
              <c:idx val="2"/>
              <c:layout>
                <c:manualLayout>
                  <c:x val="1.8106869152531131E-2"/>
                  <c:y val="-4.1666484398580936E-2"/>
                </c:manualLayout>
              </c:layout>
              <c:showVal val="1"/>
            </c:dLbl>
            <c:dLbl>
              <c:idx val="3"/>
              <c:layout>
                <c:manualLayout>
                  <c:x val="1.15225530970653E-2"/>
                  <c:y val="-3.8194277365365854E-2"/>
                </c:manualLayout>
              </c:layout>
              <c:showVal val="1"/>
            </c:dLbl>
            <c:dLbl>
              <c:idx val="4"/>
              <c:layout>
                <c:manualLayout>
                  <c:x val="1.9752948166397589E-2"/>
                  <c:y val="-6.944414066430156E-2"/>
                </c:manualLayout>
              </c:layout>
              <c:showVal val="1"/>
            </c:dLbl>
            <c:dLbl>
              <c:idx val="5"/>
              <c:layout>
                <c:manualLayout>
                  <c:x val="2.1399027180264089E-2"/>
                  <c:y val="-7.6388554730731792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0,3</a:t>
                    </a:r>
                    <a:r>
                      <a:rPr lang="en-US"/>
                      <a:t>%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/>
                </a:pPr>
                <a:endParaRPr lang="fr-FR"/>
              </a:p>
            </c:txPr>
            <c:showVal val="1"/>
          </c:dLbls>
          <c:cat>
            <c:strRef>
              <c:f>Feuil8!$H$20:$H$25</c:f>
              <c:strCache>
                <c:ptCount val="6"/>
                <c:pt idx="0">
                  <c:v>Salarié</c:v>
                </c:pt>
                <c:pt idx="1">
                  <c:v>Employeur</c:v>
                </c:pt>
                <c:pt idx="2">
                  <c:v>Indépendant</c:v>
                </c:pt>
                <c:pt idx="3">
                  <c:v>Apprenti</c:v>
                </c:pt>
                <c:pt idx="4">
                  <c:v>Aide familial</c:v>
                </c:pt>
                <c:pt idx="5">
                  <c:v>Autre</c:v>
                </c:pt>
              </c:strCache>
            </c:strRef>
          </c:cat>
          <c:val>
            <c:numRef>
              <c:f>Feuil8!$I$20:$I$25</c:f>
              <c:numCache>
                <c:formatCode>####.0%</c:formatCode>
                <c:ptCount val="6"/>
                <c:pt idx="0">
                  <c:v>0.67277526583900915</c:v>
                </c:pt>
                <c:pt idx="1">
                  <c:v>2.5809251337374751E-2</c:v>
                </c:pt>
                <c:pt idx="2">
                  <c:v>0.19599029817620936</c:v>
                </c:pt>
                <c:pt idx="3">
                  <c:v>3.169648778299218E-2</c:v>
                </c:pt>
                <c:pt idx="4">
                  <c:v>7.1090469037292589E-2</c:v>
                </c:pt>
                <c:pt idx="5">
                  <c:v>2.638227827124391E-3</c:v>
                </c:pt>
              </c:numCache>
            </c:numRef>
          </c:val>
        </c:ser>
        <c:dLbls>
          <c:showVal val="1"/>
        </c:dLbls>
        <c:gapWidth val="75"/>
        <c:shape val="box"/>
        <c:axId val="65932672"/>
        <c:axId val="65971328"/>
        <c:axId val="0"/>
      </c:bar3DChart>
      <c:catAx>
        <c:axId val="6593267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/>
            </a:pPr>
            <a:endParaRPr lang="fr-FR"/>
          </a:p>
        </c:txPr>
        <c:crossAx val="65971328"/>
        <c:crosses val="autoZero"/>
        <c:auto val="1"/>
        <c:lblAlgn val="ctr"/>
        <c:lblOffset val="100"/>
      </c:catAx>
      <c:valAx>
        <c:axId val="65971328"/>
        <c:scaling>
          <c:orientation val="minMax"/>
        </c:scaling>
        <c:delete val="1"/>
        <c:axPos val="l"/>
        <c:numFmt formatCode="####.0%" sourceLinked="1"/>
        <c:majorTickMark val="none"/>
        <c:tickLblPos val="none"/>
        <c:crossAx val="65932672"/>
        <c:crosses val="autoZero"/>
        <c:crossBetween val="between"/>
      </c:valAx>
    </c:plotArea>
    <c:plotVisOnly val="1"/>
  </c:chart>
  <c:txPr>
    <a:bodyPr/>
    <a:lstStyle/>
    <a:p>
      <a:pPr>
        <a:defRPr sz="1600"/>
      </a:pPr>
      <a:endParaRPr lang="fr-FR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solidFill>
              <a:srgbClr val="A50021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1965728216183196E-2"/>
                  <c:y val="-0.10269986598545862"/>
                </c:manualLayout>
              </c:layout>
              <c:showVal val="1"/>
            </c:dLbl>
            <c:dLbl>
              <c:idx val="1"/>
              <c:layout>
                <c:manualLayout>
                  <c:x val="5.1281692355070714E-3"/>
                  <c:y val="-8.1451617850536021E-2"/>
                </c:manualLayout>
              </c:layout>
              <c:showVal val="1"/>
            </c:dLbl>
            <c:dLbl>
              <c:idx val="2"/>
              <c:layout>
                <c:manualLayout>
                  <c:x val="-1.7093897451690224E-3"/>
                  <c:y val="-6.0203369715613672E-2"/>
                </c:manualLayout>
              </c:layout>
              <c:showVal val="1"/>
            </c:dLbl>
            <c:dLbl>
              <c:idx val="3"/>
              <c:layout>
                <c:manualLayout>
                  <c:x val="5.1281692355070692E-2"/>
                  <c:y val="-0.10270014483385954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fr-FR"/>
              </a:p>
            </c:txPr>
            <c:showVal val="1"/>
          </c:dLbls>
          <c:cat>
            <c:strRef>
              <c:f>Feuil8!$A$52:$A$55</c:f>
              <c:strCache>
                <c:ptCount val="4"/>
                <c:pt idx="0">
                  <c:v>Secteur public</c:v>
                </c:pt>
                <c:pt idx="1">
                  <c:v>Secteur formel</c:v>
                </c:pt>
                <c:pt idx="2">
                  <c:v>Secteur informel</c:v>
                </c:pt>
                <c:pt idx="3">
                  <c:v>Autre</c:v>
                </c:pt>
              </c:strCache>
            </c:strRef>
          </c:cat>
          <c:val>
            <c:numRef>
              <c:f>Feuil8!$B$52:$B$55</c:f>
              <c:numCache>
                <c:formatCode>####.0%</c:formatCode>
                <c:ptCount val="4"/>
                <c:pt idx="0">
                  <c:v>2.9515824912348627E-2</c:v>
                </c:pt>
                <c:pt idx="1">
                  <c:v>6.5000000000000002E-2</c:v>
                </c:pt>
                <c:pt idx="2">
                  <c:v>0.86684492666428525</c:v>
                </c:pt>
                <c:pt idx="3">
                  <c:v>3.9000000000000014E-2</c:v>
                </c:pt>
              </c:numCache>
            </c:numRef>
          </c:val>
        </c:ser>
        <c:dLbls>
          <c:showVal val="1"/>
        </c:dLbls>
        <c:gapWidth val="75"/>
        <c:shape val="box"/>
        <c:axId val="65991808"/>
        <c:axId val="65993344"/>
        <c:axId val="0"/>
      </c:bar3DChart>
      <c:catAx>
        <c:axId val="6599180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/>
            </a:pPr>
            <a:endParaRPr lang="fr-FR"/>
          </a:p>
        </c:txPr>
        <c:crossAx val="65993344"/>
        <c:crosses val="autoZero"/>
        <c:auto val="1"/>
        <c:lblAlgn val="ctr"/>
        <c:lblOffset val="100"/>
      </c:catAx>
      <c:valAx>
        <c:axId val="65993344"/>
        <c:scaling>
          <c:orientation val="minMax"/>
        </c:scaling>
        <c:delete val="1"/>
        <c:axPos val="l"/>
        <c:numFmt formatCode="####.0%" sourceLinked="1"/>
        <c:majorTickMark val="none"/>
        <c:tickLblPos val="none"/>
        <c:crossAx val="65991808"/>
        <c:crosses val="autoZero"/>
        <c:crossBetween val="between"/>
      </c:valAx>
    </c:plotArea>
    <c:plotVisOnly val="1"/>
  </c:chart>
  <c:txPr>
    <a:bodyPr/>
    <a:lstStyle/>
    <a:p>
      <a:pPr>
        <a:defRPr sz="1600"/>
      </a:pPr>
      <a:endParaRPr lang="fr-FR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Feuil9!$I$9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003399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>
                <c:manualLayout>
                  <c:x val="0"/>
                  <c:y val="-6.2015069824736681E-2"/>
                </c:manualLayout>
              </c:layout>
              <c:showVal val="1"/>
            </c:dLbl>
            <c:dLbl>
              <c:idx val="2"/>
              <c:layout>
                <c:manualLayout>
                  <c:x val="6.4063615674802427E-3"/>
                  <c:y val="-5.374639384810511E-2"/>
                </c:manualLayout>
              </c:layout>
              <c:showVal val="1"/>
            </c:dLbl>
            <c:showVal val="1"/>
          </c:dLbls>
          <c:cat>
            <c:strRef>
              <c:f>Feuil9!$H$10:$H$13</c:f>
              <c:strCache>
                <c:ptCount val="4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</c:strCache>
            </c:strRef>
          </c:cat>
          <c:val>
            <c:numRef>
              <c:f>Feuil9!$I$10:$I$13</c:f>
              <c:numCache>
                <c:formatCode>0.0%</c:formatCode>
                <c:ptCount val="4"/>
                <c:pt idx="0">
                  <c:v>0.11529942788591239</c:v>
                </c:pt>
                <c:pt idx="1">
                  <c:v>4.3731055548452316E-2</c:v>
                </c:pt>
                <c:pt idx="2">
                  <c:v>0.76936560927848041</c:v>
                </c:pt>
                <c:pt idx="3">
                  <c:v>7.1603907287155294E-2</c:v>
                </c:pt>
              </c:numCache>
            </c:numRef>
          </c:val>
        </c:ser>
        <c:ser>
          <c:idx val="1"/>
          <c:order val="1"/>
          <c:tx>
            <c:strRef>
              <c:f>Feuil9!$J$9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>
                <c:manualLayout>
                  <c:x val="2.2422265486181057E-2"/>
                  <c:y val="-5.3746393848105187E-2"/>
                </c:manualLayout>
              </c:layout>
              <c:showVal val="1"/>
            </c:dLbl>
            <c:dLbl>
              <c:idx val="2"/>
              <c:layout>
                <c:manualLayout>
                  <c:x val="4.8047711756102271E-2"/>
                  <c:y val="-2.0671689941578874E-2"/>
                </c:manualLayout>
              </c:layout>
              <c:showVal val="1"/>
            </c:dLbl>
            <c:showVal val="1"/>
          </c:dLbls>
          <c:cat>
            <c:strRef>
              <c:f>Feuil9!$H$10:$H$13</c:f>
              <c:strCache>
                <c:ptCount val="4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</c:strCache>
            </c:strRef>
          </c:cat>
          <c:val>
            <c:numRef>
              <c:f>Feuil9!$J$10:$J$13</c:f>
              <c:numCache>
                <c:formatCode>0.0%</c:formatCode>
                <c:ptCount val="4"/>
                <c:pt idx="0">
                  <c:v>0.13074287152636643</c:v>
                </c:pt>
                <c:pt idx="1">
                  <c:v>8.1415143852145433E-2</c:v>
                </c:pt>
                <c:pt idx="2">
                  <c:v>0.6977076760505686</c:v>
                </c:pt>
                <c:pt idx="3">
                  <c:v>9.0134308570921182E-2</c:v>
                </c:pt>
              </c:numCache>
            </c:numRef>
          </c:val>
        </c:ser>
        <c:dLbls>
          <c:showVal val="1"/>
        </c:dLbls>
        <c:gapWidth val="75"/>
        <c:shape val="box"/>
        <c:axId val="66351872"/>
        <c:axId val="66353408"/>
        <c:axId val="0"/>
      </c:bar3DChart>
      <c:catAx>
        <c:axId val="66351872"/>
        <c:scaling>
          <c:orientation val="minMax"/>
        </c:scaling>
        <c:axPos val="b"/>
        <c:majorTickMark val="none"/>
        <c:tickLblPos val="nextTo"/>
        <c:crossAx val="66353408"/>
        <c:crosses val="autoZero"/>
        <c:auto val="1"/>
        <c:lblAlgn val="ctr"/>
        <c:lblOffset val="100"/>
      </c:catAx>
      <c:valAx>
        <c:axId val="66353408"/>
        <c:scaling>
          <c:orientation val="minMax"/>
        </c:scaling>
        <c:delete val="1"/>
        <c:axPos val="l"/>
        <c:numFmt formatCode="0.0%" sourceLinked="1"/>
        <c:majorTickMark val="none"/>
        <c:tickLblPos val="none"/>
        <c:crossAx val="66351872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600" b="1"/>
      </a:pPr>
      <a:endParaRPr lang="fr-FR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Feuil1!$B$15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0033CC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-3.2966222859972982E-3"/>
                  <c:y val="-0.1111111111111111"/>
                </c:manualLayout>
              </c:layout>
              <c:showVal val="1"/>
            </c:dLbl>
            <c:dLbl>
              <c:idx val="1"/>
              <c:layout>
                <c:manualLayout>
                  <c:x val="-6.5932445719945965E-3"/>
                  <c:y val="-5.5555555555555552E-2"/>
                </c:manualLayout>
              </c:layout>
              <c:showVal val="1"/>
            </c:dLbl>
            <c:dLbl>
              <c:idx val="2"/>
              <c:layout>
                <c:manualLayout>
                  <c:x val="-3.2966222859972982E-3"/>
                  <c:y val="-6.9444444444444448E-2"/>
                </c:manualLayout>
              </c:layout>
              <c:showVal val="1"/>
            </c:dLbl>
            <c:dLbl>
              <c:idx val="3"/>
              <c:layout>
                <c:manualLayout>
                  <c:x val="9.8898668579918952E-3"/>
                  <c:y val="-5.5555555555555552E-2"/>
                </c:manualLayout>
              </c:layout>
              <c:showVal val="1"/>
            </c:dLbl>
            <c:showVal val="1"/>
          </c:dLbls>
          <c:cat>
            <c:strRef>
              <c:f>Feuil1!$A$16:$A$19</c:f>
              <c:strCache>
                <c:ptCount val="4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</c:strCache>
            </c:strRef>
          </c:cat>
          <c:val>
            <c:numRef>
              <c:f>Feuil1!$B$16:$B$19</c:f>
              <c:numCache>
                <c:formatCode>0.0%</c:formatCode>
                <c:ptCount val="4"/>
                <c:pt idx="0">
                  <c:v>0.27200000000000002</c:v>
                </c:pt>
                <c:pt idx="1">
                  <c:v>0.186</c:v>
                </c:pt>
                <c:pt idx="2">
                  <c:v>0.375</c:v>
                </c:pt>
                <c:pt idx="3">
                  <c:v>0.16800000000000001</c:v>
                </c:pt>
              </c:numCache>
            </c:numRef>
          </c:val>
        </c:ser>
        <c:ser>
          <c:idx val="1"/>
          <c:order val="1"/>
          <c:tx>
            <c:strRef>
              <c:f>Feuil1!$C$15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C0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-3.2966222859972982E-3"/>
                  <c:y val="-6.481481481481483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3.2407407407407406E-2"/>
                </c:manualLayout>
              </c:layout>
              <c:showVal val="1"/>
            </c:dLbl>
            <c:dLbl>
              <c:idx val="2"/>
              <c:layout>
                <c:manualLayout>
                  <c:x val="2.3076356001981088E-2"/>
                  <c:y val="-3.7037037037037035E-2"/>
                </c:manualLayout>
              </c:layout>
              <c:showVal val="1"/>
            </c:dLbl>
            <c:dLbl>
              <c:idx val="3"/>
              <c:layout>
                <c:manualLayout>
                  <c:x val="1.813142257298514E-2"/>
                  <c:y val="-5.5555555555555511E-2"/>
                </c:manualLayout>
              </c:layout>
              <c:showVal val="1"/>
            </c:dLbl>
            <c:showVal val="1"/>
          </c:dLbls>
          <c:cat>
            <c:strRef>
              <c:f>Feuil1!$A$16:$A$19</c:f>
              <c:strCache>
                <c:ptCount val="4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</c:strCache>
            </c:strRef>
          </c:cat>
          <c:val>
            <c:numRef>
              <c:f>Feuil1!$C$16:$C$19</c:f>
              <c:numCache>
                <c:formatCode>0.0%</c:formatCode>
                <c:ptCount val="4"/>
                <c:pt idx="0">
                  <c:v>0.28599999999999998</c:v>
                </c:pt>
                <c:pt idx="1">
                  <c:v>0.18099999999999999</c:v>
                </c:pt>
                <c:pt idx="2">
                  <c:v>0.34699999999999998</c:v>
                </c:pt>
                <c:pt idx="3">
                  <c:v>0.18099999999999999</c:v>
                </c:pt>
              </c:numCache>
            </c:numRef>
          </c:val>
        </c:ser>
        <c:dLbls>
          <c:showVal val="1"/>
        </c:dLbls>
        <c:gapWidth val="75"/>
        <c:shape val="box"/>
        <c:axId val="89283200"/>
        <c:axId val="116291456"/>
        <c:axId val="0"/>
      </c:bar3DChart>
      <c:catAx>
        <c:axId val="89283200"/>
        <c:scaling>
          <c:orientation val="minMax"/>
        </c:scaling>
        <c:axPos val="b"/>
        <c:majorTickMark val="none"/>
        <c:tickLblPos val="nextTo"/>
        <c:crossAx val="116291456"/>
        <c:crosses val="autoZero"/>
        <c:auto val="1"/>
        <c:lblAlgn val="ctr"/>
        <c:lblOffset val="100"/>
      </c:catAx>
      <c:valAx>
        <c:axId val="116291456"/>
        <c:scaling>
          <c:orientation val="minMax"/>
        </c:scaling>
        <c:delete val="1"/>
        <c:axPos val="l"/>
        <c:numFmt formatCode="0.0%" sourceLinked="1"/>
        <c:majorTickMark val="none"/>
        <c:tickLblPos val="none"/>
        <c:crossAx val="89283200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200" b="1"/>
      </a:pPr>
      <a:endParaRPr lang="fr-FR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Feuil9!$B$64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003399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>
                <c:manualLayout>
                  <c:x val="-6.5843160554658652E-3"/>
                  <c:y val="-2.1680124276617908E-2"/>
                </c:manualLayout>
              </c:layout>
              <c:showVal val="1"/>
            </c:dLbl>
            <c:dLbl>
              <c:idx val="3"/>
              <c:layout>
                <c:manualLayout>
                  <c:x val="1.6460790138664665E-3"/>
                  <c:y val="-2.1680124276617977E-2"/>
                </c:manualLayout>
              </c:layout>
              <c:showVal val="1"/>
            </c:dLbl>
            <c:showVal val="1"/>
          </c:dLbls>
          <c:cat>
            <c:strRef>
              <c:f>Feuil9!$A$65:$A$68</c:f>
              <c:strCache>
                <c:ptCount val="4"/>
                <c:pt idx="0">
                  <c:v>BTP</c:v>
                </c:pt>
                <c:pt idx="1">
                  <c:v>Commerce</c:v>
                </c:pt>
                <c:pt idx="2">
                  <c:v>Industrie</c:v>
                </c:pt>
                <c:pt idx="3">
                  <c:v>Services</c:v>
                </c:pt>
              </c:strCache>
            </c:strRef>
          </c:cat>
          <c:val>
            <c:numRef>
              <c:f>Feuil9!$B$65:$B$68</c:f>
              <c:numCache>
                <c:formatCode>0.0%</c:formatCode>
                <c:ptCount val="4"/>
                <c:pt idx="0">
                  <c:v>0.12876022469535819</c:v>
                </c:pt>
                <c:pt idx="1">
                  <c:v>0.49000875975206043</c:v>
                </c:pt>
                <c:pt idx="2">
                  <c:v>0.20133716658448975</c:v>
                </c:pt>
                <c:pt idx="3">
                  <c:v>0.17989384896809191</c:v>
                </c:pt>
              </c:numCache>
            </c:numRef>
          </c:val>
        </c:ser>
        <c:ser>
          <c:idx val="1"/>
          <c:order val="1"/>
          <c:tx>
            <c:strRef>
              <c:f>Feuil9!$C$64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2.6337264221863468E-2"/>
                  <c:y val="-5.4200595207611398E-2"/>
                </c:manualLayout>
              </c:layout>
              <c:showVal val="1"/>
            </c:dLbl>
            <c:dLbl>
              <c:idx val="1"/>
              <c:layout>
                <c:manualLayout>
                  <c:x val="2.6337264221863468E-2"/>
                  <c:y val="-2.1680124276617908E-2"/>
                </c:manualLayout>
              </c:layout>
              <c:showVal val="1"/>
            </c:dLbl>
            <c:dLbl>
              <c:idx val="2"/>
              <c:layout>
                <c:manualLayout>
                  <c:x val="2.6337264221863468E-2"/>
                  <c:y val="0"/>
                </c:manualLayout>
              </c:layout>
              <c:showVal val="1"/>
            </c:dLbl>
            <c:dLbl>
              <c:idx val="3"/>
              <c:layout>
                <c:manualLayout>
                  <c:x val="1.8106869152531131E-2"/>
                  <c:y val="-1.8066770230514926E-2"/>
                </c:manualLayout>
              </c:layout>
              <c:showVal val="1"/>
            </c:dLbl>
            <c:showVal val="1"/>
          </c:dLbls>
          <c:cat>
            <c:strRef>
              <c:f>Feuil9!$A$65:$A$68</c:f>
              <c:strCache>
                <c:ptCount val="4"/>
                <c:pt idx="0">
                  <c:v>BTP</c:v>
                </c:pt>
                <c:pt idx="1">
                  <c:v>Commerce</c:v>
                </c:pt>
                <c:pt idx="2">
                  <c:v>Industrie</c:v>
                </c:pt>
                <c:pt idx="3">
                  <c:v>Services</c:v>
                </c:pt>
              </c:strCache>
            </c:strRef>
          </c:cat>
          <c:val>
            <c:numRef>
              <c:f>Feuil9!$C$65:$C$68</c:f>
              <c:numCache>
                <c:formatCode>0.0%</c:formatCode>
                <c:ptCount val="4"/>
                <c:pt idx="0">
                  <c:v>0.14272236996140591</c:v>
                </c:pt>
                <c:pt idx="1">
                  <c:v>0.43061445103026741</c:v>
                </c:pt>
                <c:pt idx="2">
                  <c:v>0.22807058179419329</c:v>
                </c:pt>
                <c:pt idx="3">
                  <c:v>0.19859259721413389</c:v>
                </c:pt>
              </c:numCache>
            </c:numRef>
          </c:val>
        </c:ser>
        <c:dLbls>
          <c:showVal val="1"/>
        </c:dLbls>
        <c:gapWidth val="75"/>
        <c:shape val="box"/>
        <c:axId val="66490368"/>
        <c:axId val="66491904"/>
        <c:axId val="0"/>
      </c:bar3DChart>
      <c:catAx>
        <c:axId val="66490368"/>
        <c:scaling>
          <c:orientation val="minMax"/>
        </c:scaling>
        <c:axPos val="b"/>
        <c:majorTickMark val="none"/>
        <c:tickLblPos val="nextTo"/>
        <c:crossAx val="66491904"/>
        <c:crosses val="autoZero"/>
        <c:auto val="1"/>
        <c:lblAlgn val="ctr"/>
        <c:lblOffset val="100"/>
      </c:catAx>
      <c:valAx>
        <c:axId val="66491904"/>
        <c:scaling>
          <c:orientation val="minMax"/>
        </c:scaling>
        <c:delete val="1"/>
        <c:axPos val="l"/>
        <c:numFmt formatCode="0.0%" sourceLinked="1"/>
        <c:majorTickMark val="none"/>
        <c:tickLblPos val="none"/>
        <c:crossAx val="6649036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600" b="1"/>
      </a:pPr>
      <a:endParaRPr lang="fr-FR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Feuil1!$B$11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003399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2"/>
              <c:layout>
                <c:manualLayout>
                  <c:x val="-1.5594432762945467E-3"/>
                  <c:y val="-2.777777777777779E-2"/>
                </c:manualLayout>
              </c:layout>
              <c:showVal val="1"/>
            </c:dLbl>
            <c:dLbl>
              <c:idx val="3"/>
              <c:layout>
                <c:manualLayout>
                  <c:x val="-3.1188865525890942E-3"/>
                  <c:y val="-7.407407407407407E-2"/>
                </c:manualLayout>
              </c:layout>
              <c:showVal val="1"/>
            </c:dLbl>
            <c:dLbl>
              <c:idx val="4"/>
              <c:layout>
                <c:manualLayout>
                  <c:x val="1.5594432762945467E-2"/>
                  <c:y val="-2.3148148148148102E-2"/>
                </c:manualLayout>
              </c:layout>
              <c:showVal val="1"/>
            </c:dLbl>
            <c:showVal val="1"/>
          </c:dLbls>
          <c:cat>
            <c:strRef>
              <c:f>Feuil1!$A$12:$A$16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Feuil1!$B$12:$B$16</c:f>
              <c:numCache>
                <c:formatCode>0.0%</c:formatCode>
                <c:ptCount val="5"/>
                <c:pt idx="0">
                  <c:v>0.25028236348225164</c:v>
                </c:pt>
                <c:pt idx="1">
                  <c:v>0.3330231712094926</c:v>
                </c:pt>
                <c:pt idx="2">
                  <c:v>9.6977283115944321E-2</c:v>
                </c:pt>
                <c:pt idx="3">
                  <c:v>0.15580845296314388</c:v>
                </c:pt>
                <c:pt idx="4">
                  <c:v>0.15753958727792233</c:v>
                </c:pt>
              </c:numCache>
            </c:numRef>
          </c:val>
        </c:ser>
        <c:ser>
          <c:idx val="1"/>
          <c:order val="1"/>
          <c:tx>
            <c:strRef>
              <c:f>Feuil1!$C$11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C00000"/>
            </a:solidFill>
          </c:spPr>
          <c:dPt>
            <c:idx val="4"/>
            <c:spPr>
              <a:solidFill>
                <a:srgbClr val="C0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1"/>
              <c:layout>
                <c:manualLayout>
                  <c:x val="3.4307752078480032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2.8069978973301841E-2"/>
                  <c:y val="-4.6296296296296302E-3"/>
                </c:manualLayout>
              </c:layout>
              <c:showVal val="1"/>
            </c:dLbl>
            <c:dLbl>
              <c:idx val="3"/>
              <c:layout>
                <c:manualLayout>
                  <c:x val="1.2475546210356373E-2"/>
                  <c:y val="-4.6296296296296349E-2"/>
                </c:manualLayout>
              </c:layout>
              <c:showVal val="1"/>
            </c:dLbl>
            <c:dLbl>
              <c:idx val="4"/>
              <c:layout>
                <c:manualLayout>
                  <c:x val="4.9902184841425508E-2"/>
                  <c:y val="-1.8518518518518521E-2"/>
                </c:manualLayout>
              </c:layout>
              <c:showVal val="1"/>
            </c:dLbl>
            <c:showVal val="1"/>
          </c:dLbls>
          <c:cat>
            <c:strRef>
              <c:f>Feuil1!$A$12:$A$16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Feuil1!$C$12:$C$16</c:f>
              <c:numCache>
                <c:formatCode>0.0%</c:formatCode>
                <c:ptCount val="5"/>
                <c:pt idx="0">
                  <c:v>0.3051330296738835</c:v>
                </c:pt>
                <c:pt idx="1">
                  <c:v>0.23849287602882044</c:v>
                </c:pt>
                <c:pt idx="2">
                  <c:v>0.10986566730113198</c:v>
                </c:pt>
                <c:pt idx="3">
                  <c:v>0.15781400417315652</c:v>
                </c:pt>
                <c:pt idx="4">
                  <c:v>0.17183125275200278</c:v>
                </c:pt>
              </c:numCache>
            </c:numRef>
          </c:val>
        </c:ser>
        <c:dLbls>
          <c:showVal val="1"/>
        </c:dLbls>
        <c:gapWidth val="75"/>
        <c:shape val="box"/>
        <c:axId val="66556288"/>
        <c:axId val="66557824"/>
        <c:axId val="0"/>
      </c:bar3DChart>
      <c:catAx>
        <c:axId val="66556288"/>
        <c:scaling>
          <c:orientation val="minMax"/>
        </c:scaling>
        <c:axPos val="b"/>
        <c:majorTickMark val="none"/>
        <c:tickLblPos val="nextTo"/>
        <c:crossAx val="66557824"/>
        <c:crosses val="autoZero"/>
        <c:auto val="1"/>
        <c:lblAlgn val="ctr"/>
        <c:lblOffset val="100"/>
      </c:catAx>
      <c:valAx>
        <c:axId val="66557824"/>
        <c:scaling>
          <c:orientation val="minMax"/>
        </c:scaling>
        <c:delete val="1"/>
        <c:axPos val="l"/>
        <c:numFmt formatCode="0.0%" sourceLinked="1"/>
        <c:majorTickMark val="none"/>
        <c:tickLblPos val="none"/>
        <c:crossAx val="6655628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400" b="1"/>
      </a:pPr>
      <a:endParaRPr lang="fr-FR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view3D>
      <c:rotX val="0"/>
      <c:rotY val="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Feuil10!$C$115</c:f>
              <c:strCache>
                <c:ptCount val="1"/>
                <c:pt idx="0">
                  <c:v>2007</c:v>
                </c:pt>
              </c:strCache>
            </c:strRef>
          </c:tx>
          <c:spPr>
            <a:solidFill>
              <a:srgbClr val="0070C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Feuil10!$B$116:$B$120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Feuil10!$C$116:$C$120</c:f>
              <c:numCache>
                <c:formatCode>0.0%</c:formatCode>
                <c:ptCount val="5"/>
                <c:pt idx="0">
                  <c:v>0.24270076617949923</c:v>
                </c:pt>
                <c:pt idx="1">
                  <c:v>9.4541473851818714E-4</c:v>
                </c:pt>
                <c:pt idx="2">
                  <c:v>6.5109373043209531E-2</c:v>
                </c:pt>
                <c:pt idx="3">
                  <c:v>0.10798313345380868</c:v>
                </c:pt>
                <c:pt idx="4">
                  <c:v>0.10823433647142056</c:v>
                </c:pt>
              </c:numCache>
            </c:numRef>
          </c:val>
        </c:ser>
        <c:ser>
          <c:idx val="1"/>
          <c:order val="1"/>
          <c:tx>
            <c:strRef>
              <c:f>Feuil10!$D$115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C0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Feuil10!$B$116:$B$120</c:f>
              <c:strCache>
                <c:ptCount val="5"/>
                <c:pt idx="0">
                  <c:v>Industrie</c:v>
                </c:pt>
                <c:pt idx="1">
                  <c:v>BTP</c:v>
                </c:pt>
                <c:pt idx="2">
                  <c:v>Commerce</c:v>
                </c:pt>
                <c:pt idx="3">
                  <c:v>Services</c:v>
                </c:pt>
                <c:pt idx="4">
                  <c:v>Total</c:v>
                </c:pt>
              </c:strCache>
            </c:strRef>
          </c:cat>
          <c:val>
            <c:numRef>
              <c:f>Feuil10!$D$116:$D$120</c:f>
              <c:numCache>
                <c:formatCode>####.0%</c:formatCode>
                <c:ptCount val="5"/>
                <c:pt idx="0">
                  <c:v>0.20101814105174304</c:v>
                </c:pt>
                <c:pt idx="1">
                  <c:v>5.8296190838591543E-3</c:v>
                </c:pt>
                <c:pt idx="2">
                  <c:v>6.6628989844761288E-2</c:v>
                </c:pt>
                <c:pt idx="3">
                  <c:v>0.13656874987577988</c:v>
                </c:pt>
                <c:pt idx="4">
                  <c:v>0.10520787473011071</c:v>
                </c:pt>
              </c:numCache>
            </c:numRef>
          </c:val>
        </c:ser>
        <c:dLbls>
          <c:showVal val="1"/>
        </c:dLbls>
        <c:gapWidth val="75"/>
        <c:shape val="box"/>
        <c:axId val="66608512"/>
        <c:axId val="66614400"/>
        <c:axId val="0"/>
      </c:bar3DChart>
      <c:catAx>
        <c:axId val="66608512"/>
        <c:scaling>
          <c:orientation val="minMax"/>
        </c:scaling>
        <c:axPos val="b"/>
        <c:majorTickMark val="none"/>
        <c:tickLblPos val="nextTo"/>
        <c:crossAx val="66614400"/>
        <c:crosses val="autoZero"/>
        <c:auto val="1"/>
        <c:lblAlgn val="ctr"/>
        <c:lblOffset val="100"/>
      </c:catAx>
      <c:valAx>
        <c:axId val="66614400"/>
        <c:scaling>
          <c:orientation val="minMax"/>
        </c:scaling>
        <c:delete val="1"/>
        <c:axPos val="l"/>
        <c:numFmt formatCode="0.0%" sourceLinked="1"/>
        <c:majorTickMark val="none"/>
        <c:tickLblPos val="none"/>
        <c:crossAx val="666085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982086614173283"/>
          <c:y val="8.7579104695246462E-2"/>
          <c:w val="0.10351246719160105"/>
          <c:h val="0.16743438320209991"/>
        </c:manualLayout>
      </c:layout>
    </c:legend>
    <c:plotVisOnly val="1"/>
  </c:chart>
  <c:txPr>
    <a:bodyPr/>
    <a:lstStyle/>
    <a:p>
      <a:pPr>
        <a:defRPr sz="1200" b="1"/>
      </a:pPr>
      <a:endParaRPr lang="fr-FR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5" name="Shape 1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8" name="Shape 11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4" name="Shape 12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0" name="Shape 13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7" name="Shape 1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51" name="Shape 15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7" name="Shape 15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89" name="Shape 18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7" name="Shape 21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11" name="Shape 21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69" name="Shape 26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5" name="Shape 23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69" name="Shape 26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Shape 3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2" name="Shape 3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90" name="Shape 29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Shape 31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320" name="Shape 32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Shape 3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2" name="Shape 3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9" name="Shape 37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9" name="Shape 37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9" name="Shape 37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9" name="Shape 37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57200" y="2133600"/>
            <a:ext cx="8229600" cy="3992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10668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Titre de section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00"/>
              </a:spcBef>
              <a:spcAft>
                <a:spcPts val="0"/>
              </a:spcAft>
              <a:buClr>
                <a:srgbClr val="7B003B"/>
              </a:buClr>
              <a:buFont typeface="Questrial"/>
              <a:buNone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360"/>
              </a:spcBef>
              <a:spcAft>
                <a:spcPts val="0"/>
              </a:spcAft>
              <a:buClr>
                <a:srgbClr val="F18E00"/>
              </a:buClr>
              <a:buFont typeface="Arial"/>
              <a:buNone/>
              <a:defRPr sz="18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Questrial"/>
              <a:buNone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eux contenus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457200" y="2133600"/>
            <a:ext cx="4038599" cy="3992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29540" algn="l" rtl="0">
              <a:spcBef>
                <a:spcPts val="56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8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02869" algn="l" rtl="0">
              <a:spcBef>
                <a:spcPts val="480"/>
              </a:spcBef>
              <a:spcAft>
                <a:spcPts val="0"/>
              </a:spcAft>
              <a:buClr>
                <a:srgbClr val="F18E00"/>
              </a:buClr>
              <a:buSzPct val="119999"/>
              <a:buFont typeface="A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762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2"/>
          </p:nvPr>
        </p:nvSpPr>
        <p:spPr>
          <a:xfrm>
            <a:off x="4648200" y="2133600"/>
            <a:ext cx="4038599" cy="3992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29540" algn="l" rtl="0">
              <a:spcBef>
                <a:spcPts val="56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8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02869" algn="l" rtl="0">
              <a:spcBef>
                <a:spcPts val="480"/>
              </a:spcBef>
              <a:spcAft>
                <a:spcPts val="0"/>
              </a:spcAft>
              <a:buClr>
                <a:srgbClr val="F18E00"/>
              </a:buClr>
              <a:buSzPct val="119999"/>
              <a:buFont typeface="A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762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ais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Font typeface="Questrial"/>
              <a:buNone/>
              <a:defRPr sz="2400" b="1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Font typeface="Arial"/>
              <a:buNone/>
              <a:defRPr sz="2000" b="1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Font typeface="Questrial"/>
              <a:buNone/>
              <a:defRPr sz="1800" b="1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91439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8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Font typeface="Questrial"/>
              <a:buNone/>
              <a:defRPr sz="2400" b="1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Font typeface="Arial"/>
              <a:buNone/>
              <a:defRPr sz="2000" b="1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Font typeface="Questrial"/>
              <a:buNone/>
              <a:defRPr sz="1800" b="1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91439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8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re seul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u avec légende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99059" algn="l" rtl="0">
              <a:spcBef>
                <a:spcPts val="640"/>
              </a:spcBef>
              <a:spcAft>
                <a:spcPts val="0"/>
              </a:spcAft>
              <a:buClr>
                <a:srgbClr val="7B003B"/>
              </a:buClr>
              <a:buSzPct val="120000"/>
              <a:buFont typeface="Questrial"/>
              <a:buChar char="•"/>
              <a:defRPr sz="32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72390" algn="l" rtl="0">
              <a:spcBef>
                <a:spcPts val="560"/>
              </a:spcBef>
              <a:spcAft>
                <a:spcPts val="0"/>
              </a:spcAft>
              <a:buClr>
                <a:srgbClr val="F18E00"/>
              </a:buClr>
              <a:buSzPct val="119999"/>
              <a:buFont typeface="Arial"/>
              <a:buChar char="•"/>
              <a:defRPr sz="28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45719" algn="l" rtl="0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Font typeface="Questrial"/>
              <a:buNone/>
              <a:defRPr sz="1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rgbClr val="F18E00"/>
              </a:buClr>
              <a:buFont typeface="Arial"/>
              <a:buNone/>
              <a:defRPr sz="12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lt2"/>
              </a:buClr>
              <a:buFont typeface="Questrial"/>
              <a:buNone/>
              <a:defRPr sz="1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Image avec légende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65" name="Shape 65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640"/>
              </a:spcBef>
              <a:spcAft>
                <a:spcPts val="0"/>
              </a:spcAft>
              <a:buClr>
                <a:srgbClr val="7B003B"/>
              </a:buClr>
              <a:buFont typeface="Questrial"/>
              <a:buNone/>
              <a:defRPr sz="32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560"/>
              </a:spcBef>
              <a:spcAft>
                <a:spcPts val="0"/>
              </a:spcAft>
              <a:buClr>
                <a:srgbClr val="F18E00"/>
              </a:buClr>
              <a:buFont typeface="Arial"/>
              <a:buNone/>
              <a:defRPr sz="28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Font typeface="Questrial"/>
              <a:buNone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Font typeface="Questrial"/>
              <a:buNone/>
              <a:defRPr sz="1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rgbClr val="F18E00"/>
              </a:buClr>
              <a:buFont typeface="Arial"/>
              <a:buNone/>
              <a:defRPr sz="12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lt2"/>
              </a:buClr>
              <a:buFont typeface="Questrial"/>
              <a:buNone/>
              <a:defRPr sz="1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re et texte vertical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 rot="5400000">
            <a:off x="2575718" y="15081"/>
            <a:ext cx="3992562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10668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Titre vertical et texte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 rot="5400000">
            <a:off x="4977605" y="2416968"/>
            <a:ext cx="5360988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 rot="5400000">
            <a:off x="786606" y="435769"/>
            <a:ext cx="5360988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10668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457200" y="2133600"/>
            <a:ext cx="4038599" cy="3992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10668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2"/>
          </p:nvPr>
        </p:nvSpPr>
        <p:spPr>
          <a:xfrm>
            <a:off x="4648200" y="2133600"/>
            <a:ext cx="4038599" cy="3992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10668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457200" y="765175"/>
            <a:ext cx="8229600" cy="536098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10668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iapositive de titre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Font typeface="Questrial"/>
              <a:buNone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ctr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Font typeface="Arial"/>
              <a:buNone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ctr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Questrial"/>
              <a:buNone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re et diagramme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96" name="Shape 96"/>
          <p:cNvSpPr>
            <a:spLocks noGrp="1"/>
          </p:cNvSpPr>
          <p:nvPr>
            <p:ph type="chart" idx="2"/>
          </p:nvPr>
        </p:nvSpPr>
        <p:spPr>
          <a:xfrm>
            <a:off x="457200" y="2133600"/>
            <a:ext cx="8229600" cy="3992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10668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‹N°›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hape 10"/>
          <p:cNvGrpSpPr/>
          <p:nvPr/>
        </p:nvGrpSpPr>
        <p:grpSpPr>
          <a:xfrm>
            <a:off x="0" y="0"/>
            <a:ext cx="9143999" cy="6858000"/>
            <a:chOff x="0" y="0"/>
            <a:chExt cx="5759" cy="4320"/>
          </a:xfrm>
        </p:grpSpPr>
        <p:pic>
          <p:nvPicPr>
            <p:cNvPr id="11" name="Shape 11" descr="contenu"/>
            <p:cNvPicPr preferRelativeResize="0"/>
            <p:nvPr/>
          </p:nvPicPr>
          <p:blipFill rotWithShape="1">
            <a:blip r:embed="rId17">
              <a:alphaModFix/>
            </a:blip>
            <a:srcRect/>
            <a:stretch/>
          </p:blipFill>
          <p:spPr>
            <a:xfrm>
              <a:off x="0" y="0"/>
              <a:ext cx="5759" cy="43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Shape 12"/>
            <p:cNvSpPr txBox="1"/>
            <p:nvPr/>
          </p:nvSpPr>
          <p:spPr>
            <a:xfrm>
              <a:off x="2200" y="4102"/>
              <a:ext cx="1360" cy="19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fr-FR" sz="1400" b="1" i="0" u="none" strike="noStrike" cap="none">
                  <a:solidFill>
                    <a:srgbClr val="F18E00"/>
                  </a:solidFill>
                  <a:latin typeface="Questrial"/>
                  <a:ea typeface="Questrial"/>
                  <a:cs typeface="Questrial"/>
                  <a:sym typeface="Questrial"/>
                </a:rPr>
                <a:t>www.hcp.ma</a:t>
              </a:r>
            </a:p>
          </p:txBody>
        </p:sp>
      </p:grp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rgbClr val="7B003B"/>
                </a:solidFill>
                <a:latin typeface="Pinyon Script"/>
                <a:ea typeface="Pinyon Script"/>
                <a:cs typeface="Pinyon Script"/>
                <a:sym typeface="Pinyon Script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457200" y="2133600"/>
            <a:ext cx="8229600" cy="3992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002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  <a:defRPr sz="24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742950" marR="0" lvl="1" indent="-133350" algn="l" rtl="0">
              <a:spcBef>
                <a:spcPts val="400"/>
              </a:spcBef>
              <a:spcAft>
                <a:spcPts val="0"/>
              </a:spcAft>
              <a:buClr>
                <a:srgbClr val="F18E00"/>
              </a:buClr>
              <a:buSzPct val="120000"/>
              <a:buFont typeface="Arial"/>
              <a:buChar char="•"/>
              <a:defRPr sz="20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143000" marR="0" lvl="2" indent="-10668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20000"/>
              <a:buFont typeface="Questrial"/>
              <a:buChar char="•"/>
              <a:defRPr sz="16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dt" idx="10"/>
          </p:nvPr>
        </p:nvSpPr>
        <p:spPr>
          <a:xfrm>
            <a:off x="0" y="6513512"/>
            <a:ext cx="1096962" cy="274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rgbClr val="F18E00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‹N°›</a:t>
            </a:fld>
            <a:endParaRPr lang="fr-FR" sz="1200" b="1" i="0" u="none" strike="noStrike" cap="none">
              <a:solidFill>
                <a:srgbClr val="F18E00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357200" y="1571625"/>
            <a:ext cx="8391300" cy="278606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endParaRPr sz="1600" b="1" i="0" u="none" strike="noStrike" cap="none">
              <a:solidFill>
                <a:schemeClr val="lt2"/>
              </a:solidFill>
              <a:latin typeface="Arial Black" pitchFamily="34" charset="0"/>
              <a:ea typeface="Overlock"/>
              <a:cs typeface="Overlock"/>
              <a:sym typeface="Overlock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Overlock"/>
              <a:buNone/>
            </a:pPr>
            <a:r>
              <a:rPr lang="fr-FR" sz="2800" b="1" i="0" u="none" strike="noStrike" cap="none" dirty="0">
                <a:solidFill>
                  <a:srgbClr val="7B003B"/>
                </a:solidFill>
                <a:latin typeface="Arial Black" pitchFamily="34" charset="0"/>
                <a:ea typeface="Overlock"/>
                <a:cs typeface="Overlock"/>
                <a:sym typeface="Overlock"/>
              </a:rPr>
              <a:t>Enquête Nationale sur le Secteur Informel 2013-2014</a:t>
            </a:r>
            <a:br>
              <a:rPr lang="fr-FR" sz="2800" b="1" i="0" u="none" strike="noStrike" cap="none" dirty="0">
                <a:solidFill>
                  <a:srgbClr val="7B003B"/>
                </a:solidFill>
                <a:latin typeface="Arial Black" pitchFamily="34" charset="0"/>
                <a:ea typeface="Overlock"/>
                <a:cs typeface="Overlock"/>
                <a:sym typeface="Overlock"/>
              </a:rPr>
            </a:br>
            <a:endParaRPr lang="fr-FR" sz="2800" b="1" i="0" u="none" strike="noStrike" cap="none" dirty="0">
              <a:solidFill>
                <a:srgbClr val="7B003B"/>
              </a:solidFill>
              <a:latin typeface="Arial Black" pitchFamily="34" charset="0"/>
              <a:ea typeface="Overlock"/>
              <a:cs typeface="Overlock"/>
              <a:sym typeface="Overlock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endParaRPr sz="2800" b="1" i="0" u="none" strike="noStrike" cap="none">
              <a:solidFill>
                <a:srgbClr val="7B003B"/>
              </a:solidFill>
              <a:latin typeface="Arial Black" pitchFamily="34" charset="0"/>
              <a:ea typeface="Overlock"/>
              <a:cs typeface="Overlock"/>
              <a:sym typeface="Overlock"/>
            </a:endParaRPr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Overlock"/>
              <a:buNone/>
            </a:pPr>
            <a:r>
              <a:rPr lang="fr-FR" sz="2800" b="1" i="0" u="none" strike="noStrike" cap="none" dirty="0">
                <a:solidFill>
                  <a:srgbClr val="7B003B"/>
                </a:solidFill>
                <a:latin typeface="Arial Black" pitchFamily="34" charset="0"/>
                <a:ea typeface="Overlock"/>
                <a:cs typeface="Overlock"/>
                <a:sym typeface="Overlock"/>
              </a:rPr>
              <a:t>Principaux résultats</a:t>
            </a:r>
          </a:p>
          <a:p>
            <a:pPr marL="342900" marR="0" lvl="0" indent="-342900" algn="ctr" rtl="0">
              <a:spcBef>
                <a:spcPts val="60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endParaRPr lang="fr-FR" sz="3000" b="1" i="0" u="none" strike="noStrike" cap="none" dirty="0" smtClean="0">
              <a:solidFill>
                <a:schemeClr val="lt2"/>
              </a:solidFill>
              <a:latin typeface="Arial Black" pitchFamily="34" charset="0"/>
              <a:sym typeface="Questrial"/>
            </a:endParaRPr>
          </a:p>
          <a:p>
            <a:pPr marL="342900" marR="0" lvl="0" indent="-342900" algn="ctr" rtl="0">
              <a:spcBef>
                <a:spcPts val="60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endParaRPr sz="3000" b="1" i="0" u="none" strike="noStrike" cap="none">
              <a:solidFill>
                <a:schemeClr val="lt2"/>
              </a:solidFill>
              <a:latin typeface="Arial Black" pitchFamily="34" charset="0"/>
              <a:sym typeface="Questrial"/>
            </a:endParaRPr>
          </a:p>
          <a:p>
            <a:pPr marL="342900" marR="0" lvl="0" indent="-342900" algn="r" rtl="0">
              <a:spcBef>
                <a:spcPts val="60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2000" b="1" dirty="0">
                <a:solidFill>
                  <a:schemeClr val="tx1"/>
                </a:solidFill>
                <a:latin typeface="Arial Black" pitchFamily="34" charset="0"/>
              </a:rPr>
              <a:t>                    </a:t>
            </a:r>
            <a:r>
              <a:rPr lang="fr-FR" sz="2000" b="1" dirty="0" smtClean="0">
                <a:solidFill>
                  <a:schemeClr val="tx1"/>
                </a:solidFill>
                <a:latin typeface="Arial Black" pitchFamily="34" charset="0"/>
              </a:rPr>
              <a:t>12</a:t>
            </a:r>
            <a:r>
              <a:rPr lang="fr-FR" sz="3000" b="1" i="0" u="none" strike="noStrike" cap="none" dirty="0" smtClean="0">
                <a:solidFill>
                  <a:schemeClr val="tx1"/>
                </a:solidFill>
                <a:latin typeface="Arial Black" pitchFamily="34" charset="0"/>
                <a:sym typeface="Questrial"/>
              </a:rPr>
              <a:t> </a:t>
            </a:r>
            <a:r>
              <a:rPr lang="fr-FR" sz="2000" b="1" i="0" u="none" strike="noStrike" cap="none" dirty="0" smtClean="0">
                <a:solidFill>
                  <a:schemeClr val="tx1"/>
                </a:solidFill>
                <a:latin typeface="Arial Black" pitchFamily="34" charset="0"/>
                <a:sym typeface="Questrial"/>
              </a:rPr>
              <a:t>octobre </a:t>
            </a:r>
            <a:r>
              <a:rPr lang="fr-FR" sz="2000" b="1" i="0" u="none" strike="noStrike" cap="none" dirty="0">
                <a:solidFill>
                  <a:schemeClr val="tx1"/>
                </a:solidFill>
                <a:latin typeface="Arial Black" pitchFamily="34" charset="0"/>
                <a:sym typeface="Questrial"/>
              </a:rPr>
              <a:t>2016</a:t>
            </a:r>
          </a:p>
          <a:p>
            <a:pPr marL="342900" marR="0" lvl="0" indent="-342900" algn="ctr" rtl="0">
              <a:spcBef>
                <a:spcPts val="56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endParaRPr sz="2800" b="0" i="0" u="none" strike="noStrike" cap="none">
              <a:solidFill>
                <a:schemeClr val="lt2"/>
              </a:solidFill>
              <a:latin typeface="Arial Black" pitchFamily="34" charset="0"/>
              <a:sym typeface="Questrial"/>
            </a:endParaRPr>
          </a:p>
          <a:p>
            <a:pPr marL="342900" marR="0" lvl="0" indent="-342900" algn="r" rtl="0">
              <a:spcBef>
                <a:spcPts val="56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Arial"/>
              <a:buNone/>
            </a:pPr>
            <a:r>
              <a:rPr lang="fr-FR" sz="2000" b="1" i="0" u="none" strike="noStrike" cap="none" dirty="0">
                <a:solidFill>
                  <a:schemeClr val="lt2"/>
                </a:solidFill>
                <a:latin typeface="Arial Black" pitchFamily="34" charset="0"/>
                <a:ea typeface="Arial"/>
                <a:cs typeface="Arial"/>
                <a:sym typeface="Arial"/>
              </a:rPr>
              <a:t> </a:t>
            </a:r>
            <a:r>
              <a:rPr lang="fr-FR" sz="2800" b="1" i="0" u="none" strike="noStrike" cap="none" dirty="0">
                <a:solidFill>
                  <a:schemeClr val="lt2"/>
                </a:solidFill>
                <a:latin typeface="Arial Black" pitchFamily="34" charset="0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08" name="Shape 108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>
            <a:spLocks noGrp="1"/>
          </p:cNvSpPr>
          <p:nvPr>
            <p:ph type="body" idx="1"/>
          </p:nvPr>
        </p:nvSpPr>
        <p:spPr>
          <a:xfrm>
            <a:off x="642910" y="571480"/>
            <a:ext cx="8318101" cy="52863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endParaRPr sz="1600" b="1" i="0" u="none" strike="noStrike" cap="none" dirty="0">
              <a:solidFill>
                <a:schemeClr val="lt2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l" rtl="0">
              <a:spcBef>
                <a:spcPts val="56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Overlock"/>
              <a:buNone/>
            </a:pPr>
            <a:r>
              <a:rPr lang="fr-FR" sz="1600" b="1" i="0" u="none" strike="noStrike" cap="none" dirty="0">
                <a:solidFill>
                  <a:schemeClr val="lt2"/>
                </a:solidFill>
                <a:latin typeface="Overlock"/>
                <a:ea typeface="Overlock"/>
                <a:cs typeface="Overlock"/>
                <a:sym typeface="Overlock"/>
              </a:rPr>
              <a:t>     </a:t>
            </a:r>
            <a:r>
              <a:rPr lang="fr-FR" sz="1800" i="0" u="none" strike="noStrike" cap="none" dirty="0" smtClean="0">
                <a:solidFill>
                  <a:schemeClr val="lt2"/>
                </a:solidFill>
                <a:latin typeface="+mn-lt"/>
                <a:ea typeface="Overlock"/>
                <a:cs typeface="Overlock"/>
                <a:sym typeface="Overlock"/>
              </a:rPr>
              <a:t>  </a:t>
            </a:r>
            <a:r>
              <a:rPr lang="fr-FR" sz="320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>Plan</a:t>
            </a:r>
          </a:p>
          <a:p>
            <a:pPr marL="457200" indent="-457200">
              <a:spcBef>
                <a:spcPts val="400"/>
              </a:spcBef>
              <a:buSzPct val="120000"/>
            </a:pPr>
            <a:endParaRPr lang="fr-FR" sz="2000" b="1" dirty="0" smtClean="0">
              <a:solidFill>
                <a:schemeClr val="dk1"/>
              </a:solidFill>
            </a:endParaRPr>
          </a:p>
          <a:p>
            <a:pPr lvl="0">
              <a:lnSpc>
                <a:spcPct val="150000"/>
              </a:lnSpc>
            </a:pPr>
            <a:r>
              <a:rPr lang="fr-FR" sz="2000" b="1" dirty="0" smtClean="0">
                <a:solidFill>
                  <a:schemeClr val="tx1"/>
                </a:solidFill>
                <a:latin typeface="+mn-lt"/>
              </a:rPr>
              <a:t>Aspects </a:t>
            </a:r>
            <a:r>
              <a:rPr lang="fr-FR" sz="2000" b="1" dirty="0" smtClean="0">
                <a:solidFill>
                  <a:schemeClr val="tx1"/>
                </a:solidFill>
                <a:latin typeface="+mn-lt"/>
              </a:rPr>
              <a:t>méthodologiques</a:t>
            </a:r>
          </a:p>
          <a:p>
            <a:pPr lvl="0">
              <a:lnSpc>
                <a:spcPct val="150000"/>
              </a:lnSpc>
            </a:pPr>
            <a:r>
              <a:rPr lang="fr-FR" sz="2000" b="1" dirty="0" smtClean="0">
                <a:solidFill>
                  <a:schemeClr val="tx1"/>
                </a:solidFill>
                <a:latin typeface="+mn-lt"/>
              </a:rPr>
              <a:t>Présentation des unités de production informelles (UPI)</a:t>
            </a:r>
            <a:endParaRPr lang="fr-FR" sz="2000" dirty="0" smtClean="0">
              <a:solidFill>
                <a:schemeClr val="tx1"/>
              </a:solidFill>
              <a:latin typeface="+mn-lt"/>
            </a:endParaRPr>
          </a:p>
          <a:p>
            <a:pPr lvl="0">
              <a:lnSpc>
                <a:spcPct val="150000"/>
              </a:lnSpc>
            </a:pPr>
            <a:r>
              <a:rPr lang="fr-FR" sz="2000" b="1" dirty="0" smtClean="0">
                <a:solidFill>
                  <a:schemeClr val="tx1"/>
                </a:solidFill>
                <a:latin typeface="+mn-lt"/>
              </a:rPr>
              <a:t>Relations du secteur informel avec les autres composantes de </a:t>
            </a:r>
            <a:r>
              <a:rPr lang="fr-FR" sz="2000" b="1" dirty="0" smtClean="0">
                <a:solidFill>
                  <a:schemeClr val="tx1"/>
                </a:solidFill>
                <a:latin typeface="+mn-lt"/>
              </a:rPr>
              <a:t>l’économie nationale</a:t>
            </a:r>
            <a:endParaRPr lang="fr-FR" sz="2000" dirty="0" smtClean="0">
              <a:solidFill>
                <a:schemeClr val="tx1"/>
              </a:solidFill>
              <a:latin typeface="+mn-lt"/>
            </a:endParaRPr>
          </a:p>
          <a:p>
            <a:pPr lvl="0">
              <a:lnSpc>
                <a:spcPct val="150000"/>
              </a:lnSpc>
            </a:pPr>
            <a:r>
              <a:rPr lang="fr-FR" sz="2000" b="1" dirty="0" smtClean="0">
                <a:solidFill>
                  <a:schemeClr val="tx1"/>
                </a:solidFill>
                <a:latin typeface="+mn-lt"/>
              </a:rPr>
              <a:t>Poids économique du secteur informel dans l’économie nationale</a:t>
            </a:r>
          </a:p>
          <a:p>
            <a:pPr lvl="0">
              <a:lnSpc>
                <a:spcPct val="150000"/>
              </a:lnSpc>
            </a:pPr>
            <a:r>
              <a:rPr lang="fr-FR" sz="2000" b="1" dirty="0" smtClean="0">
                <a:solidFill>
                  <a:schemeClr val="tx1"/>
                </a:solidFill>
                <a:latin typeface="+mn-lt"/>
              </a:rPr>
              <a:t> Caractéristiques de l’emploi dans le secteur informel</a:t>
            </a:r>
            <a:endParaRPr lang="fr-FR" sz="2000" b="1" dirty="0">
              <a:solidFill>
                <a:schemeClr val="tx1"/>
              </a:solidFill>
              <a:latin typeface="+mn-lt"/>
            </a:endParaRPr>
          </a:p>
          <a:p>
            <a:pPr lvl="0">
              <a:lnSpc>
                <a:spcPct val="150000"/>
              </a:lnSpc>
            </a:pPr>
            <a:r>
              <a:rPr lang="fr-FR" sz="2000" b="1" dirty="0" smtClean="0">
                <a:solidFill>
                  <a:schemeClr val="tx1"/>
                </a:solidFill>
                <a:latin typeface="+mn-lt"/>
              </a:rPr>
              <a:t>Perception des conditions d’exercice dans le secteur informel</a:t>
            </a:r>
            <a:endParaRPr lang="fr-FR" sz="2000" dirty="0" smtClean="0">
              <a:solidFill>
                <a:schemeClr val="tx1"/>
              </a:solidFill>
              <a:latin typeface="+mn-lt"/>
            </a:endParaRPr>
          </a:p>
          <a:p>
            <a:pPr marL="457200" marR="0" lvl="0" indent="-457200" algn="r" rtl="0">
              <a:spcBef>
                <a:spcPts val="56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Arial"/>
              <a:buNone/>
            </a:pPr>
            <a:r>
              <a:rPr lang="fr-FR" sz="2800" b="1" i="0" u="none" strike="noStrike" cap="none" dirty="0" smtClean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fr-FR" sz="2800" b="1" i="0" u="none" strike="noStrike" cap="none" dirty="0">
              <a:solidFill>
                <a:schemeClr val="l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Shape 121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27" name="Shape 127"/>
          <p:cNvSpPr txBox="1"/>
          <p:nvPr/>
        </p:nvSpPr>
        <p:spPr>
          <a:xfrm>
            <a:off x="758025" y="2759713"/>
            <a:ext cx="7627800" cy="571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3600" b="1" i="0" u="none" strike="noStrike" cap="none">
                <a:solidFill>
                  <a:srgbClr val="7B003B"/>
                </a:solidFill>
                <a:latin typeface="Arial Black"/>
                <a:ea typeface="Arial Black"/>
                <a:cs typeface="Arial Black"/>
                <a:sym typeface="Arial Black"/>
              </a:rPr>
              <a:t>Aspects méthodologiques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title"/>
          </p:nvPr>
        </p:nvSpPr>
        <p:spPr>
          <a:xfrm>
            <a:off x="571500" y="891058"/>
            <a:ext cx="7921624" cy="5937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2400" i="0" u="none" strike="noStrike" cap="none" dirty="0" smtClean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>Objectifs </a:t>
            </a:r>
            <a:r>
              <a:rPr lang="fr-FR" sz="240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>de </a:t>
            </a:r>
            <a:r>
              <a:rPr lang="fr-FR" sz="2400" i="0" u="none" strike="noStrike" cap="none" dirty="0" smtClean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>l’enquête sur le secteur informel </a:t>
            </a:r>
            <a:br>
              <a:rPr lang="fr-FR" sz="2400" i="0" u="none" strike="noStrike" cap="none" dirty="0" smtClean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</a:br>
            <a:r>
              <a:rPr lang="fr-FR" sz="2400" i="0" u="none" strike="noStrike" cap="none" dirty="0" smtClean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>2013-2014   </a:t>
            </a:r>
            <a:endParaRPr lang="fr-FR" sz="2400" i="0" u="none" strike="noStrike" cap="none" dirty="0">
              <a:solidFill>
                <a:srgbClr val="7B003B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285720" y="1643050"/>
            <a:ext cx="8643937" cy="45005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20000"/>
              <a:buFont typeface="Questrial"/>
              <a:buNone/>
            </a:pPr>
            <a:endParaRPr sz="1800" b="1" i="0" u="none" strike="noStrike" cap="none" dirty="0">
              <a:solidFill>
                <a:schemeClr val="lt2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lvl="0" indent="-342900" algn="just">
              <a:lnSpc>
                <a:spcPct val="150000"/>
              </a:lnSpc>
              <a:spcBef>
                <a:spcPts val="320"/>
              </a:spcBef>
              <a:buSzPct val="120000"/>
              <a:buFont typeface="Arial"/>
              <a:buChar char="•"/>
            </a:pPr>
            <a:r>
              <a:rPr lang="fr-FR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Saisir les caractéristiques et le fonctionnement des unités de production </a:t>
            </a: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informelles (UPI) ;</a:t>
            </a:r>
            <a:endParaRPr lang="fr-FR"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indent="-342900">
              <a:lnSpc>
                <a:spcPct val="150000"/>
              </a:lnSpc>
              <a:spcBef>
                <a:spcPts val="320"/>
              </a:spcBef>
              <a:buSzPct val="120000"/>
              <a:buFont typeface="Arial"/>
              <a:buChar char="•"/>
            </a:pP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Saisir  le mode d’insertion des UPI </a:t>
            </a: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dans l’économie nationale  et leurs relations avec </a:t>
            </a:r>
            <a:r>
              <a:rPr lang="fr-FR" sz="1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 autres secteurs  ; 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320"/>
              </a:spcBef>
              <a:spcAft>
                <a:spcPts val="0"/>
              </a:spcAft>
              <a:buClr>
                <a:srgbClr val="7B003B"/>
              </a:buClr>
              <a:buSzPct val="120000"/>
              <a:buFont typeface="Arial"/>
              <a:buChar char="•"/>
            </a:pP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Mesurer </a:t>
            </a:r>
            <a:r>
              <a:rPr lang="fr-FR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contribution du secteur informel </a:t>
            </a: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à </a:t>
            </a:r>
            <a:r>
              <a:rPr lang="fr-FR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création </a:t>
            </a: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 la richesse et de l'emploi; </a:t>
            </a:r>
            <a:endParaRPr lang="fr-FR"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indent="-342900">
              <a:lnSpc>
                <a:spcPct val="150000"/>
              </a:lnSpc>
              <a:spcBef>
                <a:spcPts val="320"/>
              </a:spcBef>
              <a:buSzPct val="120000"/>
              <a:buFont typeface="Arial"/>
              <a:buChar char="•"/>
            </a:pP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Fournir </a:t>
            </a: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 informations nécessaires à la bonne appréhension du secteur informel dans les comptes nationaux;</a:t>
            </a:r>
            <a:endParaRPr lang="fr-FR" sz="1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indent="-342900">
              <a:lnSpc>
                <a:spcPct val="150000"/>
              </a:lnSpc>
              <a:spcBef>
                <a:spcPts val="320"/>
              </a:spcBef>
              <a:buSzPct val="120000"/>
              <a:buFont typeface="Arial"/>
              <a:buChar char="•"/>
            </a:pP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Appréhender la </a:t>
            </a: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perception des dirigeants des UPI sur leur propre activité et sur son avenir. 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320"/>
              </a:spcBef>
              <a:spcAft>
                <a:spcPts val="0"/>
              </a:spcAft>
              <a:buClr>
                <a:srgbClr val="7B003B"/>
              </a:buClr>
              <a:buSzPct val="120000"/>
              <a:buFont typeface="Arial"/>
              <a:buChar char="•"/>
            </a:pPr>
            <a:endParaRPr lang="fr-FR"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ctr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34" name="Shape 134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title"/>
          </p:nvPr>
        </p:nvSpPr>
        <p:spPr>
          <a:xfrm>
            <a:off x="214312" y="571500"/>
            <a:ext cx="8278811" cy="50004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buSzPct val="25000"/>
            </a:pPr>
            <a:r>
              <a:rPr lang="fr-FR" sz="2400" dirty="0">
                <a:latin typeface="+mn-lt"/>
                <a:ea typeface="Overlock"/>
                <a:cs typeface="Overlock"/>
                <a:sym typeface="Overlock"/>
              </a:rPr>
              <a:t>Aspects méthodologiques </a:t>
            </a:r>
          </a:p>
        </p:txBody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357300" y="928670"/>
            <a:ext cx="8786700" cy="564360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0" indent="-4572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endParaRPr sz="1600" b="1" i="0" u="none" strike="noStrike" cap="none" dirty="0">
              <a:solidFill>
                <a:schemeClr val="lt2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None/>
            </a:pPr>
            <a:r>
              <a:rPr lang="fr-FR" sz="1400" b="1" dirty="0">
                <a:solidFill>
                  <a:srgbClr val="DA5126"/>
                </a:solidFill>
                <a:latin typeface="Arial Black"/>
                <a:ea typeface="Arial Black"/>
                <a:cs typeface="Arial Black"/>
                <a:sym typeface="Arial Black"/>
              </a:rPr>
              <a:t>      </a:t>
            </a:r>
            <a:r>
              <a:rPr lang="fr-FR" sz="1400" b="1" i="0" u="none" strike="noStrike" cap="none" dirty="0">
                <a:solidFill>
                  <a:srgbClr val="990033"/>
                </a:solidFill>
                <a:latin typeface="Arial Black"/>
                <a:ea typeface="Arial Black"/>
                <a:cs typeface="Arial Black"/>
                <a:sym typeface="Arial Black"/>
              </a:rPr>
              <a:t>Champ </a:t>
            </a:r>
            <a:r>
              <a:rPr lang="fr-FR" sz="1400" b="1" i="0" u="none" strike="noStrike" cap="none" dirty="0" smtClean="0">
                <a:solidFill>
                  <a:srgbClr val="990033"/>
                </a:solidFill>
                <a:latin typeface="Arial Black"/>
                <a:ea typeface="Arial Black"/>
                <a:cs typeface="Arial Black"/>
                <a:sym typeface="Arial Black"/>
              </a:rPr>
              <a:t>couvert</a:t>
            </a:r>
            <a:endParaRPr sz="1400" b="1" i="0" u="none" strike="noStrike" cap="none" dirty="0">
              <a:solidFill>
                <a:srgbClr val="990033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lvl="0" indent="-342900">
              <a:lnSpc>
                <a:spcPct val="150000"/>
              </a:lnSpc>
              <a:spcBef>
                <a:spcPts val="320"/>
              </a:spcBef>
              <a:buSzPct val="120000"/>
              <a:buFont typeface="Arial"/>
              <a:buChar char="•"/>
            </a:pP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 </a:t>
            </a:r>
            <a:r>
              <a:rPr lang="fr-FR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unités de production </a:t>
            </a: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 agricoles qui </a:t>
            </a:r>
            <a:r>
              <a:rPr lang="fr-FR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 disposent pas de la comptabilité selon les normes en </a:t>
            </a: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vigueur</a:t>
            </a: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 Maroc. </a:t>
            </a:r>
            <a:endParaRPr lang="fr-FR" sz="1600" b="1" i="0" u="none" strike="noStrike" cap="none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indent="-342900">
              <a:lnSpc>
                <a:spcPct val="150000"/>
              </a:lnSpc>
              <a:spcBef>
                <a:spcPts val="320"/>
              </a:spcBef>
              <a:buSzPct val="120000"/>
              <a:buFont typeface="Arial"/>
              <a:buChar char="•"/>
            </a:pP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 activités illicites ou illégales ne font pas partie du champ de l’enquête.</a:t>
            </a:r>
          </a:p>
          <a:p>
            <a:pPr marL="457200" marR="0" lvl="0" indent="-457200" algn="ctr" rtl="0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endParaRPr sz="1400" b="1" i="0" u="none" strike="noStrike" cap="none" dirty="0">
              <a:solidFill>
                <a:srgbClr val="990033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None/>
            </a:pPr>
            <a:r>
              <a:rPr lang="fr-FR" sz="1400" b="1" dirty="0">
                <a:solidFill>
                  <a:srgbClr val="990033"/>
                </a:solidFill>
                <a:latin typeface="Arial Black"/>
                <a:ea typeface="Arial Black"/>
                <a:cs typeface="Arial Black"/>
                <a:sym typeface="Arial Black"/>
              </a:rPr>
              <a:t>      </a:t>
            </a:r>
            <a:r>
              <a:rPr lang="fr-FR" sz="1400" b="1" i="0" u="none" strike="noStrike" cap="none" dirty="0">
                <a:solidFill>
                  <a:srgbClr val="990033"/>
                </a:solidFill>
                <a:latin typeface="Arial Black"/>
                <a:ea typeface="Arial Black"/>
                <a:cs typeface="Arial Black"/>
                <a:sym typeface="Arial Black"/>
              </a:rPr>
              <a:t>Période de référence </a:t>
            </a:r>
            <a:endParaRPr lang="fr-FR" sz="1400" b="1" i="0" u="none" strike="noStrike" cap="none" dirty="0" smtClean="0">
              <a:solidFill>
                <a:srgbClr val="990033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280"/>
              </a:spcBef>
              <a:spcAft>
                <a:spcPts val="0"/>
              </a:spcAft>
              <a:buNone/>
            </a:pP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Une </a:t>
            </a:r>
            <a:r>
              <a:rPr lang="fr-FR" sz="16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année entière ,de juin 2013 à mai  2014</a:t>
            </a:r>
          </a:p>
          <a:p>
            <a:pPr marL="0" lvl="0" indent="0">
              <a:lnSpc>
                <a:spcPct val="150000"/>
              </a:lnSpc>
              <a:spcBef>
                <a:spcPts val="280"/>
              </a:spcBef>
              <a:buNone/>
            </a:pPr>
            <a:r>
              <a:rPr lang="fr-FR" sz="1400" b="1" dirty="0" smtClean="0">
                <a:solidFill>
                  <a:srgbClr val="990033"/>
                </a:solidFill>
                <a:latin typeface="Arial Black"/>
                <a:ea typeface="Arial Black"/>
                <a:cs typeface="Arial Black"/>
                <a:sym typeface="Overlock"/>
              </a:rPr>
              <a:t>      Echantillonnage : </a:t>
            </a: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une approche mixte combinant les ménages et les producteurs  </a:t>
            </a:r>
          </a:p>
          <a:p>
            <a:pPr marL="0" lvl="0" indent="0">
              <a:spcBef>
                <a:spcPts val="280"/>
              </a:spcBef>
              <a:buNone/>
            </a:pP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informels</a:t>
            </a:r>
          </a:p>
          <a:p>
            <a:pPr marL="857250" lvl="1" indent="-463550">
              <a:lnSpc>
                <a:spcPct val="80000"/>
              </a:lnSpc>
              <a:spcBef>
                <a:spcPts val="320"/>
              </a:spcBef>
              <a:buSzPct val="25000"/>
              <a:buNone/>
            </a:pP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Times New Roman"/>
              </a:rPr>
              <a:t>- La première phase   :  identifier l’échantillon des unités de production informelles à   </a:t>
            </a:r>
          </a:p>
          <a:p>
            <a:pPr marL="857250" lvl="1" indent="-463550">
              <a:lnSpc>
                <a:spcPct val="80000"/>
              </a:lnSpc>
              <a:spcBef>
                <a:spcPts val="320"/>
              </a:spcBef>
              <a:buSzPct val="25000"/>
              <a:buNone/>
            </a:pP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Times New Roman"/>
              </a:rPr>
              <a:t>                                         partir de l'enquête nationale sur l’emploi</a:t>
            </a:r>
          </a:p>
          <a:p>
            <a:pPr marL="457200" lvl="0" indent="-457200">
              <a:lnSpc>
                <a:spcPct val="80000"/>
              </a:lnSpc>
              <a:spcBef>
                <a:spcPts val="320"/>
              </a:spcBef>
              <a:buSzPct val="120000"/>
              <a:buNone/>
            </a:pPr>
            <a:endParaRPr lang="fr-FR" sz="1600" b="1" dirty="0" smtClean="0">
              <a:solidFill>
                <a:schemeClr val="dk1"/>
              </a:solidFill>
              <a:latin typeface="Arial"/>
              <a:ea typeface="Arial"/>
              <a:cs typeface="Arial"/>
              <a:sym typeface="Times New Roman"/>
            </a:endParaRPr>
          </a:p>
          <a:p>
            <a:pPr marL="857250" lvl="1" indent="-463550">
              <a:spcBef>
                <a:spcPts val="320"/>
              </a:spcBef>
              <a:buSzPct val="25000"/>
              <a:buNone/>
            </a:pP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Times New Roman"/>
              </a:rPr>
              <a:t>- La deuxième phase :  enquêter les unités de production informelles identifiées lors  </a:t>
            </a:r>
          </a:p>
          <a:p>
            <a:pPr marL="857250" lvl="1" indent="-463550">
              <a:spcBef>
                <a:spcPts val="320"/>
              </a:spcBef>
              <a:buSzPct val="25000"/>
              <a:buNone/>
            </a:pP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Times New Roman"/>
              </a:rPr>
              <a:t>                                       de la  première phase </a:t>
            </a:r>
          </a:p>
          <a:p>
            <a:pPr marL="857250" lvl="1" indent="-463550">
              <a:lnSpc>
                <a:spcPct val="150000"/>
              </a:lnSpc>
              <a:spcBef>
                <a:spcPts val="320"/>
              </a:spcBef>
              <a:buSzPct val="25000"/>
              <a:buNone/>
            </a:pP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Times New Roman"/>
              </a:rPr>
              <a:t> Un échantillon représentatif  de </a:t>
            </a:r>
            <a:r>
              <a:rPr lang="fr-FR" sz="1800" b="1" dirty="0" smtClean="0">
                <a:solidFill>
                  <a:srgbClr val="990033"/>
                </a:solidFill>
                <a:latin typeface="Arial"/>
                <a:ea typeface="Arial"/>
                <a:cs typeface="Arial"/>
                <a:sym typeface="Times New Roman"/>
              </a:rPr>
              <a:t>10 085</a:t>
            </a:r>
            <a:r>
              <a:rPr lang="fr-FR" sz="1800" b="1" dirty="0" smtClean="0">
                <a:solidFill>
                  <a:srgbClr val="C00000"/>
                </a:solidFill>
                <a:latin typeface="Arial"/>
                <a:ea typeface="Arial"/>
                <a:cs typeface="Arial"/>
                <a:sym typeface="Times New Roman"/>
              </a:rPr>
              <a:t>  </a:t>
            </a:r>
            <a:r>
              <a:rPr lang="fr-FR" sz="1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Times New Roman"/>
              </a:rPr>
              <a:t>unités de production informelles.</a:t>
            </a:r>
          </a:p>
          <a:p>
            <a:pPr marL="742950" marR="0" lvl="1" indent="-285750" algn="l" rtl="0">
              <a:lnSpc>
                <a:spcPct val="150000"/>
              </a:lnSpc>
              <a:spcBef>
                <a:spcPts val="240"/>
              </a:spcBef>
              <a:spcAft>
                <a:spcPts val="0"/>
              </a:spcAft>
              <a:buClr>
                <a:srgbClr val="F18E00"/>
              </a:buClr>
              <a:buSzPct val="25000"/>
              <a:buFont typeface="Arial"/>
              <a:buNone/>
            </a:pPr>
            <a:endParaRPr lang="fr-FR" sz="1200" b="1" i="0" u="none" strike="noStrike" cap="none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lvl="1" indent="-285750">
              <a:lnSpc>
                <a:spcPct val="150000"/>
              </a:lnSpc>
              <a:spcBef>
                <a:spcPts val="280"/>
              </a:spcBef>
              <a:buSzPct val="119999"/>
              <a:buNone/>
            </a:pPr>
            <a:r>
              <a:rPr lang="fr-FR" sz="1400" b="1" dirty="0" smtClean="0">
                <a:solidFill>
                  <a:srgbClr val="990033"/>
                </a:solidFill>
                <a:latin typeface="Arial Black"/>
                <a:ea typeface="Arial Black"/>
                <a:cs typeface="Arial Black"/>
                <a:sym typeface="Arial Black"/>
              </a:rPr>
              <a:t>Moyens humains mobilisés :    </a:t>
            </a:r>
            <a:r>
              <a:rPr lang="fr-FR" sz="1400" b="1" i="0" u="none" strike="noStrike" cap="none" dirty="0" smtClean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160 cadres </a:t>
            </a:r>
            <a:endParaRPr lang="fr-FR" sz="1400" b="1" i="0" u="none" strike="noStrike" cap="none" dirty="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41" name="Shape 141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5" name="Flèche droite 4"/>
          <p:cNvSpPr/>
          <p:nvPr/>
        </p:nvSpPr>
        <p:spPr>
          <a:xfrm>
            <a:off x="539552" y="5517232"/>
            <a:ext cx="285752" cy="142876"/>
          </a:xfrm>
          <a:prstGeom prst="rightArrow">
            <a:avLst/>
          </a:prstGeom>
          <a:solidFill>
            <a:srgbClr val="99003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6000" cy="320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54" name="Shape 154"/>
          <p:cNvSpPr txBox="1"/>
          <p:nvPr/>
        </p:nvSpPr>
        <p:spPr>
          <a:xfrm>
            <a:off x="758100" y="2759738"/>
            <a:ext cx="7627800" cy="138364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/>
            <a:r>
              <a:rPr lang="fr-FR" sz="3600" b="1" dirty="0" smtClean="0">
                <a:solidFill>
                  <a:srgbClr val="990033"/>
                </a:solidFill>
              </a:rPr>
              <a:t>Présentation des unités de production informelles (UPI)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b="1" dirty="0">
              <a:solidFill>
                <a:srgbClr val="993366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 txBox="1">
            <a:spLocks noGrp="1"/>
          </p:cNvSpPr>
          <p:nvPr>
            <p:ph type="title"/>
          </p:nvPr>
        </p:nvSpPr>
        <p:spPr>
          <a:xfrm>
            <a:off x="428596" y="642918"/>
            <a:ext cx="8715404" cy="657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defRPr sz="14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fr-FR" sz="2000" dirty="0" smtClean="0">
                <a:solidFill>
                  <a:srgbClr val="990033"/>
                </a:solidFill>
                <a:latin typeface="+mn-lt"/>
              </a:rPr>
              <a:t>Evolution de la structure sectorielle des </a:t>
            </a:r>
            <a:r>
              <a:rPr lang="fr-FR" sz="2000" dirty="0" smtClean="0">
                <a:solidFill>
                  <a:srgbClr val="990033"/>
                </a:solidFill>
                <a:latin typeface="+mn-lt"/>
              </a:rPr>
              <a:t>UPI</a:t>
            </a:r>
            <a:endParaRPr lang="fr-FR" sz="2000" dirty="0" smtClean="0">
              <a:solidFill>
                <a:srgbClr val="990033"/>
              </a:solidFill>
              <a:latin typeface="+mn-lt"/>
            </a:endParaRPr>
          </a:p>
        </p:txBody>
      </p:sp>
      <p:sp>
        <p:nvSpPr>
          <p:cNvPr id="160" name="Shape 160"/>
          <p:cNvSpPr txBox="1">
            <a:spLocks noGrp="1"/>
          </p:cNvSpPr>
          <p:nvPr>
            <p:ph type="body" idx="1"/>
          </p:nvPr>
        </p:nvSpPr>
        <p:spPr>
          <a:xfrm>
            <a:off x="357158" y="4643446"/>
            <a:ext cx="8229600" cy="15001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lvl="0" indent="0" algn="justLow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Char char="•"/>
              <a:defRPr/>
            </a:pPr>
            <a:r>
              <a:rPr lang="fr-FR" sz="16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 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En l’espace de 6 ans et demi 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,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le nombre d’UPI est passé de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1,55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 millions à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1,68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millions, soit en  moyenne  19 000 nouvelles unités par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an (contre 40 000 unités par an entre 1999 et 2007)</a:t>
            </a:r>
          </a:p>
          <a:p>
            <a:pPr marL="0" lvl="0" indent="0" algn="justLow" eaLnBrk="0" hangingPunct="0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Char char="•"/>
              <a:defRPr/>
            </a:pP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 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Le secteur du commerce continue à dominer le secteur informel avec une part de 50,6%, en baisse de 4,3 points par rapport à 2007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Arial"/>
                <a:cs typeface="Arial"/>
                <a:sym typeface="Arial"/>
              </a:rPr>
              <a:t>.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600" b="0" i="0" u="none" strike="noStrike" cap="none" dirty="0">
              <a:solidFill>
                <a:schemeClr val="lt2"/>
              </a:solidFill>
              <a:latin typeface="+mn-lt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600" b="0" i="0" u="none" strike="noStrike" cap="none" dirty="0">
              <a:solidFill>
                <a:schemeClr val="lt2"/>
              </a:solidFill>
              <a:latin typeface="+mn-lt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600" b="0" i="0" u="none" strike="noStrike" cap="none" dirty="0">
              <a:solidFill>
                <a:schemeClr val="lt2"/>
              </a:solidFill>
              <a:latin typeface="+mn-lt"/>
              <a:ea typeface="Questrial"/>
              <a:cs typeface="Questrial"/>
              <a:sym typeface="Questrial"/>
            </a:endParaRPr>
          </a:p>
        </p:txBody>
      </p:sp>
      <p:sp>
        <p:nvSpPr>
          <p:cNvPr id="161" name="Shape 161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7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graphicFrame>
        <p:nvGraphicFramePr>
          <p:cNvPr id="8" name="Graphique 7"/>
          <p:cNvGraphicFramePr/>
          <p:nvPr/>
        </p:nvGraphicFramePr>
        <p:xfrm>
          <a:off x="500034" y="1357298"/>
          <a:ext cx="8143932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>
            <a:spLocks noGrp="1"/>
          </p:cNvSpPr>
          <p:nvPr>
            <p:ph type="title"/>
          </p:nvPr>
        </p:nvSpPr>
        <p:spPr>
          <a:xfrm>
            <a:off x="1500166" y="714356"/>
            <a:ext cx="6239893" cy="4585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fr-FR" sz="2000" kern="1200" dirty="0" smtClean="0">
                <a:solidFill>
                  <a:srgbClr val="990033"/>
                </a:solidFill>
              </a:rPr>
              <a:t>Répartition des UPI selon le type de local</a:t>
            </a:r>
            <a:endParaRPr lang="fr-FR" sz="2000" kern="1200" dirty="0">
              <a:solidFill>
                <a:srgbClr val="990033"/>
              </a:solidFill>
            </a:endParaRPr>
          </a:p>
        </p:txBody>
      </p:sp>
      <p:graphicFrame>
        <p:nvGraphicFramePr>
          <p:cNvPr id="7" name="Graphique 6"/>
          <p:cNvGraphicFramePr/>
          <p:nvPr/>
        </p:nvGraphicFramePr>
        <p:xfrm>
          <a:off x="357158" y="1285860"/>
          <a:ext cx="8280920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hape 229"/>
          <p:cNvSpPr txBox="1">
            <a:spLocks noGrp="1"/>
          </p:cNvSpPr>
          <p:nvPr>
            <p:ph type="body" idx="1"/>
          </p:nvPr>
        </p:nvSpPr>
        <p:spPr>
          <a:xfrm>
            <a:off x="251520" y="5301208"/>
            <a:ext cx="8445624" cy="129614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sz="1400" b="1" i="0" u="none" strike="noStrike" cap="none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Plus de la moitié des UPI sont non localisées.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sz="14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L’industrie abrite la plus grande proportion d’unités ayant un local professionnel (56,9%) et des unités travaillant à domicile (23,6%)</a:t>
            </a:r>
            <a:endParaRPr lang="fr-FR" sz="1400" b="1" i="0" u="none" strike="noStrike" cap="none" dirty="0">
              <a:solidFill>
                <a:schemeClr val="dk1"/>
              </a:solidFill>
              <a:latin typeface="Arial" pitchFamily="34" charset="0"/>
              <a:cs typeface="Arial" pitchFamily="34" charset="0"/>
              <a:sym typeface="Quest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1400" b="0" i="0" u="none" strike="noStrike" cap="none" dirty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457200" y="765175"/>
            <a:ext cx="8229600" cy="5449908"/>
          </a:xfrm>
        </p:spPr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18,1% des UPI disposent de la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taxe professionnelle au lieu de 23,3% en 1999</a:t>
            </a:r>
          </a:p>
          <a:p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39,2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% pour les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UPI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informelles avec local et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1,9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% pour les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UPI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sans local. </a:t>
            </a:r>
          </a:p>
          <a:p>
            <a:pPr>
              <a:buNone/>
            </a:pPr>
            <a:endParaRPr lang="fr-FR" dirty="0"/>
          </a:p>
        </p:txBody>
      </p:sp>
      <p:graphicFrame>
        <p:nvGraphicFramePr>
          <p:cNvPr id="4" name="Espace réservé du graphique 3"/>
          <p:cNvGraphicFramePr>
            <a:graphicFrameLocks noGrp="1"/>
          </p:cNvGraphicFramePr>
          <p:nvPr>
            <p:ph type="chart" idx="4294967295"/>
          </p:nvPr>
        </p:nvGraphicFramePr>
        <p:xfrm>
          <a:off x="428596" y="1928802"/>
          <a:ext cx="7929618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8" name="Shape 208"/>
          <p:cNvSpPr txBox="1">
            <a:spLocks noGrp="1"/>
          </p:cNvSpPr>
          <p:nvPr>
            <p:ph type="title" idx="4294967295"/>
          </p:nvPr>
        </p:nvSpPr>
        <p:spPr>
          <a:xfrm>
            <a:off x="1000100" y="785794"/>
            <a:ext cx="7429552" cy="71438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457200" lvl="0" indent="-457200">
              <a:lnSpc>
                <a:spcPct val="150000"/>
              </a:lnSpc>
              <a:buSzPct val="25000"/>
            </a:pPr>
            <a:r>
              <a:rPr lang="fr-FR" sz="1800" dirty="0" smtClean="0">
                <a:solidFill>
                  <a:srgbClr val="990033"/>
                </a:solidFill>
                <a:latin typeface="+mn-lt"/>
              </a:rPr>
              <a:t>Evolution de l'enregistrement des UPI à la taxe professionnelle selon le type de local</a:t>
            </a:r>
            <a:endParaRPr lang="fr-FR" sz="1800" i="0" u="none" strike="noStrike" cap="none" dirty="0">
              <a:solidFill>
                <a:srgbClr val="990033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457200" y="765174"/>
            <a:ext cx="8229600" cy="5592783"/>
          </a:xfrm>
        </p:spPr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Très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faible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niveau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d’instruction des chefs des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UPI malgré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</a:rPr>
              <a:t>son amélioration depuis 2007</a:t>
            </a:r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Plus des deux tiers des chefs d’UPI ont un niveau primaire ou moins</a:t>
            </a:r>
            <a:endParaRPr lang="fr-FR" sz="1600" b="1" dirty="0">
              <a:solidFill>
                <a:schemeClr val="tx1"/>
              </a:solidFill>
              <a:latin typeface="+mn-lt"/>
              <a:ea typeface="Pinyon Script"/>
              <a:cs typeface="Pinyon Script"/>
              <a:sym typeface="Pinyon Script"/>
            </a:endParaRPr>
          </a:p>
        </p:txBody>
      </p:sp>
      <p:sp>
        <p:nvSpPr>
          <p:cNvPr id="208" name="Shape 208"/>
          <p:cNvSpPr txBox="1">
            <a:spLocks noGrp="1"/>
          </p:cNvSpPr>
          <p:nvPr>
            <p:ph type="title" idx="4294967295"/>
          </p:nvPr>
        </p:nvSpPr>
        <p:spPr>
          <a:xfrm>
            <a:off x="1000100" y="642918"/>
            <a:ext cx="6985000" cy="78581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457200" lvl="0" indent="-457200">
              <a:buSzPct val="25000"/>
            </a:pPr>
            <a:r>
              <a:rPr lang="fr-FR" sz="1800" dirty="0" smtClean="0">
                <a:solidFill>
                  <a:srgbClr val="990033"/>
                </a:solidFill>
                <a:latin typeface="+mn-lt"/>
              </a:rPr>
              <a:t>Evolution du niveau scolaire des chefs d’UPI entre 2007 et 2013</a:t>
            </a:r>
            <a:endParaRPr lang="fr-FR" sz="1800" i="0" u="none" strike="noStrike" cap="none" dirty="0">
              <a:solidFill>
                <a:srgbClr val="990033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graphicFrame>
        <p:nvGraphicFramePr>
          <p:cNvPr id="6" name="Graphique 5"/>
          <p:cNvGraphicFramePr/>
          <p:nvPr/>
        </p:nvGraphicFramePr>
        <p:xfrm>
          <a:off x="571472" y="1714488"/>
          <a:ext cx="7500990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457200" y="765174"/>
            <a:ext cx="8229600" cy="5735659"/>
          </a:xfrm>
        </p:spPr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Présence féminine faible : 8,8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% des dirigeants des UPI sont des femmes. </a:t>
            </a:r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57,1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%  dans les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UPI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travaillant à domicile, 8,6%  dans les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UPI localisées et 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4,5%  dans les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UPI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non localisées. </a:t>
            </a:r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Il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 est le plus élevé (22,3%)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dans l’industrie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, le plus faible (0,7%)  </a:t>
            </a:r>
            <a:r>
              <a:rPr lang="fr-FR" sz="1600" b="1" dirty="0" smtClean="0">
                <a:solidFill>
                  <a:schemeClr val="tx1"/>
                </a:solidFill>
                <a:latin typeface="+mn-lt"/>
                <a:ea typeface="Pinyon Script"/>
                <a:cs typeface="Pinyon Script"/>
                <a:sym typeface="Pinyon Script"/>
              </a:rPr>
              <a:t>dans le BTP.</a:t>
            </a:r>
          </a:p>
          <a:p>
            <a:pPr>
              <a:buNone/>
            </a:pPr>
            <a:endParaRPr lang="fr-FR" sz="1600" b="1" dirty="0">
              <a:solidFill>
                <a:schemeClr val="tx1"/>
              </a:solidFill>
              <a:latin typeface="+mn-lt"/>
              <a:ea typeface="Pinyon Script"/>
              <a:cs typeface="Pinyon Script"/>
              <a:sym typeface="Pinyon Script"/>
            </a:endParaRPr>
          </a:p>
        </p:txBody>
      </p:sp>
      <p:sp>
        <p:nvSpPr>
          <p:cNvPr id="208" name="Shape 208"/>
          <p:cNvSpPr txBox="1">
            <a:spLocks noGrp="1"/>
          </p:cNvSpPr>
          <p:nvPr>
            <p:ph type="title" idx="4294967295"/>
          </p:nvPr>
        </p:nvSpPr>
        <p:spPr>
          <a:xfrm>
            <a:off x="0" y="357166"/>
            <a:ext cx="8748464" cy="91159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457200" lvl="0" indent="-457200">
              <a:buSzPct val="25000"/>
            </a:pPr>
            <a:r>
              <a:rPr lang="fr-FR" sz="1800" dirty="0" smtClean="0">
                <a:solidFill>
                  <a:srgbClr val="990033"/>
                </a:solidFill>
                <a:latin typeface="+mn-lt"/>
              </a:rPr>
              <a:t>Evolution </a:t>
            </a:r>
            <a:r>
              <a:rPr lang="fr-FR" sz="1800" dirty="0" smtClean="0">
                <a:solidFill>
                  <a:srgbClr val="990033"/>
                </a:solidFill>
                <a:latin typeface="+mn-lt"/>
              </a:rPr>
              <a:t>de la présence féminine dans la direction des UPI entre </a:t>
            </a:r>
            <a:r>
              <a:rPr lang="fr-FR" sz="1800" dirty="0" smtClean="0">
                <a:solidFill>
                  <a:srgbClr val="990033"/>
                </a:solidFill>
                <a:latin typeface="+mn-lt"/>
              </a:rPr>
              <a:t>2007 et 2013</a:t>
            </a:r>
            <a:endParaRPr lang="fr-FR" sz="1800" i="0" u="none" strike="noStrike" cap="none" dirty="0">
              <a:solidFill>
                <a:srgbClr val="990033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graphicFrame>
        <p:nvGraphicFramePr>
          <p:cNvPr id="5" name="Graphique 4"/>
          <p:cNvGraphicFramePr/>
          <p:nvPr/>
        </p:nvGraphicFramePr>
        <p:xfrm>
          <a:off x="214282" y="1357298"/>
          <a:ext cx="8572560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457200" y="765175"/>
            <a:ext cx="8229600" cy="4680049"/>
          </a:xfrm>
        </p:spPr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sz="1600" b="1" dirty="0">
              <a:solidFill>
                <a:schemeClr val="tx1"/>
              </a:solidFill>
              <a:latin typeface="+mn-lt"/>
              <a:ea typeface="Pinyon Script"/>
              <a:cs typeface="Pinyon Script"/>
              <a:sym typeface="Pinyon Script"/>
            </a:endParaRPr>
          </a:p>
        </p:txBody>
      </p:sp>
      <p:sp>
        <p:nvSpPr>
          <p:cNvPr id="208" name="Shape 208"/>
          <p:cNvSpPr txBox="1">
            <a:spLocks noGrp="1"/>
          </p:cNvSpPr>
          <p:nvPr>
            <p:ph type="title" idx="4294967295"/>
          </p:nvPr>
        </p:nvSpPr>
        <p:spPr>
          <a:xfrm>
            <a:off x="642910" y="642918"/>
            <a:ext cx="8215370" cy="85725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457200" lvl="0" indent="-457200">
              <a:buSzPct val="25000"/>
            </a:pPr>
            <a:r>
              <a:rPr lang="fr-FR" sz="2000" dirty="0" smtClean="0">
                <a:solidFill>
                  <a:srgbClr val="990033"/>
                </a:solidFill>
                <a:latin typeface="+mn-lt"/>
              </a:rPr>
              <a:t>Type d'activité des chefs d'UPI avant la création de </a:t>
            </a:r>
            <a:r>
              <a:rPr lang="fr-FR" sz="2000" dirty="0" smtClean="0">
                <a:solidFill>
                  <a:srgbClr val="990033"/>
                </a:solidFill>
                <a:latin typeface="+mn-lt"/>
              </a:rPr>
              <a:t>leur unité</a:t>
            </a:r>
            <a:endParaRPr lang="fr-FR" sz="2000" i="0" u="none" strike="noStrike" cap="none" dirty="0">
              <a:solidFill>
                <a:srgbClr val="990033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graphicFrame>
        <p:nvGraphicFramePr>
          <p:cNvPr id="6" name="Graphique 5"/>
          <p:cNvGraphicFramePr/>
          <p:nvPr/>
        </p:nvGraphicFramePr>
        <p:xfrm>
          <a:off x="179512" y="1268760"/>
          <a:ext cx="8715435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4"/>
          <p:cNvSpPr/>
          <p:nvPr/>
        </p:nvSpPr>
        <p:spPr>
          <a:xfrm>
            <a:off x="323528" y="5085184"/>
            <a:ext cx="8568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ts val="280"/>
              </a:spcBef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Les  trois quarts des chefs d’UPI exerçaient déjà une activité </a:t>
            </a:r>
          </a:p>
          <a:p>
            <a:pPr marL="342900" indent="-342900">
              <a:lnSpc>
                <a:spcPct val="150000"/>
              </a:lnSpc>
              <a:spcBef>
                <a:spcPts val="280"/>
              </a:spcBef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Les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élèves et étudiants s’orientent beaucoup plus vers le BTP ( 16%)</a:t>
            </a:r>
          </a:p>
          <a:p>
            <a:pPr marL="342900" lvl="0" indent="-342900">
              <a:lnSpc>
                <a:spcPct val="150000"/>
              </a:lnSpc>
              <a:spcBef>
                <a:spcPts val="280"/>
              </a:spcBef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Les femmes au foyer se dirigent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beaucoup plus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 vers l’industrie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(8%)</a:t>
            </a:r>
            <a:endParaRPr lang="fr-FR" b="1" dirty="0">
              <a:solidFill>
                <a:schemeClr val="dk1"/>
              </a:solidFill>
              <a:latin typeface="Arial" pitchFamily="34" charset="0"/>
              <a:cs typeface="Arial" pitchFamily="34" charset="0"/>
              <a:sym typeface="Quest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457200" y="765175"/>
            <a:ext cx="8229600" cy="5449908"/>
          </a:xfrm>
        </p:spPr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sz="1600" b="1" dirty="0">
              <a:solidFill>
                <a:schemeClr val="tx1"/>
              </a:solidFill>
              <a:latin typeface="+mn-lt"/>
              <a:ea typeface="Pinyon Script"/>
              <a:cs typeface="Pinyon Script"/>
              <a:sym typeface="Pinyon Script"/>
            </a:endParaRPr>
          </a:p>
        </p:txBody>
      </p:sp>
      <p:sp>
        <p:nvSpPr>
          <p:cNvPr id="208" name="Shape 208"/>
          <p:cNvSpPr txBox="1">
            <a:spLocks noGrp="1"/>
          </p:cNvSpPr>
          <p:nvPr>
            <p:ph type="title" idx="4294967295"/>
          </p:nvPr>
        </p:nvSpPr>
        <p:spPr>
          <a:xfrm>
            <a:off x="214282" y="571480"/>
            <a:ext cx="8715436" cy="85725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457200" lvl="0" indent="-457200">
              <a:buSzPct val="25000"/>
            </a:pPr>
            <a:r>
              <a:rPr lang="fr-FR" sz="2000" dirty="0" smtClean="0">
                <a:solidFill>
                  <a:srgbClr val="990033"/>
                </a:solidFill>
                <a:latin typeface="+mn-lt"/>
              </a:rPr>
              <a:t>Statut professionnel des chefs d’UPI avant la création de leur unité</a:t>
            </a:r>
            <a:endParaRPr lang="fr-FR" sz="2000" i="0" u="none" strike="noStrike" cap="none" dirty="0">
              <a:solidFill>
                <a:srgbClr val="990033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graphicFrame>
        <p:nvGraphicFramePr>
          <p:cNvPr id="5" name="Graphique 4"/>
          <p:cNvGraphicFramePr/>
          <p:nvPr/>
        </p:nvGraphicFramePr>
        <p:xfrm>
          <a:off x="611560" y="1556792"/>
          <a:ext cx="7715304" cy="3657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 5"/>
          <p:cNvSpPr/>
          <p:nvPr/>
        </p:nvSpPr>
        <p:spPr>
          <a:xfrm>
            <a:off x="827584" y="5445224"/>
            <a:ext cx="7920880" cy="777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ts val="280"/>
              </a:spcBef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Les deux tiers étaient salariés </a:t>
            </a:r>
          </a:p>
          <a:p>
            <a:pPr marL="342900" lvl="0" indent="-342900">
              <a:lnSpc>
                <a:spcPct val="150000"/>
              </a:lnSpc>
              <a:spcBef>
                <a:spcPts val="280"/>
              </a:spcBef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Un chef d’UPI sur cinq  était  indépendant </a:t>
            </a:r>
            <a:endParaRPr lang="fr-FR" b="1" dirty="0">
              <a:solidFill>
                <a:schemeClr val="dk1"/>
              </a:solidFill>
              <a:latin typeface="Arial" pitchFamily="34" charset="0"/>
              <a:cs typeface="Arial" pitchFamily="34" charset="0"/>
              <a:sym typeface="Quest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457200" y="765175"/>
            <a:ext cx="8229600" cy="4896073"/>
          </a:xfrm>
        </p:spPr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sz="1600" b="1" dirty="0">
              <a:solidFill>
                <a:schemeClr val="tx1"/>
              </a:solidFill>
              <a:latin typeface="+mn-lt"/>
              <a:ea typeface="Pinyon Script"/>
              <a:cs typeface="Pinyon Script"/>
              <a:sym typeface="Pinyon Script"/>
            </a:endParaRPr>
          </a:p>
        </p:txBody>
      </p:sp>
      <p:sp>
        <p:nvSpPr>
          <p:cNvPr id="208" name="Shape 208"/>
          <p:cNvSpPr txBox="1">
            <a:spLocks noGrp="1"/>
          </p:cNvSpPr>
          <p:nvPr>
            <p:ph type="title" idx="4294967295"/>
          </p:nvPr>
        </p:nvSpPr>
        <p:spPr>
          <a:xfrm>
            <a:off x="357158" y="714356"/>
            <a:ext cx="8572560" cy="85725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457200" lvl="0" indent="-457200">
              <a:buSzPct val="25000"/>
            </a:pPr>
            <a:r>
              <a:rPr lang="fr-FR" sz="2000" dirty="0" smtClean="0">
                <a:solidFill>
                  <a:srgbClr val="990033"/>
                </a:solidFill>
                <a:latin typeface="+mn-lt"/>
              </a:rPr>
              <a:t>Secteur d'activité des chefs d’UPI avant la création de leur unité</a:t>
            </a:r>
            <a:endParaRPr lang="fr-FR" sz="2000" i="0" u="none" strike="noStrike" cap="none" dirty="0">
              <a:solidFill>
                <a:srgbClr val="990033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graphicFrame>
        <p:nvGraphicFramePr>
          <p:cNvPr id="6" name="Graphique 5"/>
          <p:cNvGraphicFramePr/>
          <p:nvPr/>
        </p:nvGraphicFramePr>
        <p:xfrm>
          <a:off x="500034" y="2057400"/>
          <a:ext cx="7429552" cy="35861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4"/>
          <p:cNvSpPr/>
          <p:nvPr/>
        </p:nvSpPr>
        <p:spPr>
          <a:xfrm>
            <a:off x="827584" y="5877272"/>
            <a:ext cx="7596336" cy="456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ts val="280"/>
              </a:spcBef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sz="18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Questrial"/>
              </a:rPr>
              <a:t>La majorité des chefs d’UPI proviennent du secteur informel </a:t>
            </a:r>
            <a:endParaRPr lang="fr-FR" sz="1800" b="1" dirty="0">
              <a:solidFill>
                <a:schemeClr val="dk1"/>
              </a:solidFill>
              <a:latin typeface="Arial" pitchFamily="34" charset="0"/>
              <a:cs typeface="Arial" pitchFamily="34" charset="0"/>
              <a:sym typeface="Quest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15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4294967295"/>
          </p:nvPr>
        </p:nvSpPr>
        <p:spPr>
          <a:xfrm>
            <a:off x="0" y="2133600"/>
            <a:ext cx="8229600" cy="39925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1400" dirty="0" smtClean="0">
                <a:solidFill>
                  <a:schemeClr val="dk1"/>
                </a:solidFill>
              </a:rPr>
              <a:t>.</a:t>
            </a:r>
            <a:endParaRPr lang="fr-FR" sz="1400" dirty="0">
              <a:solidFill>
                <a:schemeClr val="dk1"/>
              </a:solidFill>
            </a:endParaRPr>
          </a:p>
        </p:txBody>
      </p:sp>
      <p:pic>
        <p:nvPicPr>
          <p:cNvPr id="231" name="Shape 2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357158" y="4929198"/>
            <a:ext cx="835824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fr-FR" sz="1800" b="1" dirty="0" smtClean="0"/>
              <a:t> </a:t>
            </a:r>
            <a:r>
              <a:rPr lang="fr-FR" sz="1600" b="1" dirty="0" smtClean="0"/>
              <a:t>Le SI </a:t>
            </a:r>
            <a:r>
              <a:rPr lang="fr-FR" sz="1600" b="1" dirty="0" smtClean="0"/>
              <a:t>reste constitué en quasi-totalité de petites et </a:t>
            </a:r>
            <a:r>
              <a:rPr lang="fr-FR" sz="1600" b="1" dirty="0" smtClean="0"/>
              <a:t>micro-entreprises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fr-FR" sz="1600" b="1" dirty="0" smtClean="0"/>
              <a:t> Avec </a:t>
            </a:r>
            <a:r>
              <a:rPr lang="fr-FR" sz="1600" b="1" dirty="0" smtClean="0"/>
              <a:t>un </a:t>
            </a:r>
            <a:r>
              <a:rPr lang="fr-FR" sz="1600" b="1" dirty="0" smtClean="0"/>
              <a:t>CA </a:t>
            </a:r>
            <a:r>
              <a:rPr lang="fr-FR" sz="1600" b="1" dirty="0" smtClean="0"/>
              <a:t>moyen de près de 245 mille DH par unité en 2013</a:t>
            </a:r>
            <a:r>
              <a:rPr lang="fr-FR" sz="1600" b="1" dirty="0" smtClean="0"/>
              <a:t>, son maximum dans le commerce (337</a:t>
            </a:r>
            <a:r>
              <a:rPr lang="fr-FR" sz="1600" b="1" dirty="0" smtClean="0"/>
              <a:t> mille </a:t>
            </a:r>
            <a:r>
              <a:rPr lang="fr-FR" sz="1600" b="1" dirty="0" smtClean="0"/>
              <a:t>DH) et son minimum dans les services (90</a:t>
            </a:r>
            <a:r>
              <a:rPr lang="fr-FR" sz="1600" b="1" dirty="0" smtClean="0"/>
              <a:t> mille DH) </a:t>
            </a:r>
            <a:endParaRPr lang="fr-FR" sz="1600" b="1" dirty="0"/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611560" y="1412776"/>
          <a:ext cx="7310444" cy="3229530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261227"/>
                <a:gridCol w="2543881"/>
                <a:gridCol w="2505336"/>
              </a:tblGrid>
              <a:tr h="47760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/>
                        <a:t>Secteur d'activité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CA moyen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54864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2007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2013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</a:tr>
              <a:tr h="45486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/>
                        <a:t>Industrie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120 887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197 771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</a:tr>
              <a:tr h="45486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/>
                        <a:t>BTP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145 668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226 136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</a:tr>
              <a:tr h="45486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/>
                        <a:t>Commerce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252 872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336 965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</a:tr>
              <a:tr h="454864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/>
                        <a:t>Services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57 659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89 881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</a:tr>
              <a:tr h="477605">
                <a:tc>
                  <a:txBody>
                    <a:bodyPr/>
                    <a:lstStyle/>
                    <a:p>
                      <a:pPr algn="l" fontAlgn="t"/>
                      <a:r>
                        <a:rPr lang="fr-FR" sz="1400" b="1" u="none" strike="noStrike"/>
                        <a:t>Total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180 559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1" u="none" strike="noStrike" cap="none" dirty="0">
                          <a:sym typeface="Arial"/>
                        </a:rPr>
                        <a:t>244 300</a:t>
                      </a:r>
                      <a:endParaRPr lang="fr-FR" sz="14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9" name="Shape 208"/>
          <p:cNvSpPr txBox="1">
            <a:spLocks/>
          </p:cNvSpPr>
          <p:nvPr/>
        </p:nvSpPr>
        <p:spPr>
          <a:xfrm>
            <a:off x="357158" y="548680"/>
            <a:ext cx="8572560" cy="10229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457200" lvl="0" indent="-457200" algn="ctr">
              <a:buSzPct val="25000"/>
            </a:pPr>
            <a:r>
              <a:rPr lang="fr-FR" sz="2000" b="1" dirty="0" smtClean="0">
                <a:solidFill>
                  <a:srgbClr val="990033"/>
                </a:solidFill>
                <a:latin typeface="+mn-lt"/>
                <a:ea typeface="Pinyon Script"/>
                <a:cs typeface="Pinyon Script"/>
                <a:sym typeface="Pinyon Script"/>
              </a:rPr>
              <a:t>Evolution du CA moyen entre 2007 et 2013</a:t>
            </a:r>
            <a:endParaRPr kumimoji="0" lang="fr-FR" sz="2000" b="1" i="0" u="none" strike="noStrike" kern="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+mn-lt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714348" y="642918"/>
            <a:ext cx="7992887" cy="71438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defRPr sz="14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fr-FR" sz="1800" kern="1200" dirty="0" smtClean="0">
                <a:solidFill>
                  <a:srgbClr val="990033"/>
                </a:solidFill>
              </a:rPr>
              <a:t>Evolution de la structure du CA du secteur informel par secteur d'activité</a:t>
            </a:r>
            <a:endParaRPr lang="fr-FR" sz="1800" kern="1200" dirty="0">
              <a:solidFill>
                <a:srgbClr val="990033"/>
              </a:solidFill>
            </a:endParaRPr>
          </a:p>
        </p:txBody>
      </p:sp>
      <p:sp>
        <p:nvSpPr>
          <p:cNvPr id="220" name="Shape 220"/>
          <p:cNvSpPr txBox="1">
            <a:spLocks noGrp="1"/>
          </p:cNvSpPr>
          <p:nvPr>
            <p:ph type="body" idx="1"/>
          </p:nvPr>
        </p:nvSpPr>
        <p:spPr>
          <a:xfrm>
            <a:off x="457200" y="2348880"/>
            <a:ext cx="8229600" cy="1794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i="0" u="none" strike="noStrike" cap="none" dirty="0">
                <a:solidFill>
                  <a:schemeClr val="dk1"/>
                </a:solidFill>
                <a:latin typeface="+mn-lt"/>
                <a:ea typeface="Questrial"/>
                <a:cs typeface="Questrial"/>
                <a:sym typeface="Questrial"/>
              </a:rPr>
              <a:t>En </a:t>
            </a:r>
            <a:r>
              <a:rPr lang="fr-FR" sz="1400" b="1" i="0" u="none" strike="noStrike" cap="none" dirty="0" smtClean="0">
                <a:solidFill>
                  <a:schemeClr val="dk1"/>
                </a:solidFill>
                <a:latin typeface="+mn-lt"/>
                <a:ea typeface="Questrial"/>
                <a:cs typeface="Questrial"/>
                <a:sym typeface="Questrial"/>
              </a:rPr>
              <a:t>2013, </a:t>
            </a:r>
            <a:r>
              <a:rPr lang="fr-FR" sz="1400" b="1" i="0" u="none" strike="noStrike" cap="none" dirty="0">
                <a:solidFill>
                  <a:schemeClr val="dk1"/>
                </a:solidFill>
                <a:latin typeface="+mn-lt"/>
                <a:ea typeface="Questrial"/>
                <a:cs typeface="Questrial"/>
                <a:sym typeface="Questrial"/>
              </a:rPr>
              <a:t>le </a:t>
            </a:r>
            <a:r>
              <a:rPr lang="fr-FR" sz="1400" b="1" i="0" u="none" strike="noStrike" cap="none" dirty="0" smtClean="0">
                <a:solidFill>
                  <a:schemeClr val="dk1"/>
                </a:solidFill>
                <a:latin typeface="+mn-lt"/>
                <a:ea typeface="Questrial"/>
                <a:cs typeface="Questrial"/>
                <a:sym typeface="Questrial"/>
              </a:rPr>
              <a:t>CA </a:t>
            </a:r>
            <a:r>
              <a:rPr lang="fr-FR" sz="1400" b="1" i="0" u="none" strike="noStrike" cap="none" dirty="0">
                <a:solidFill>
                  <a:schemeClr val="dk1"/>
                </a:solidFill>
                <a:latin typeface="+mn-lt"/>
                <a:ea typeface="Questrial"/>
                <a:cs typeface="Questrial"/>
                <a:sym typeface="Questrial"/>
              </a:rPr>
              <a:t>du </a:t>
            </a:r>
            <a:r>
              <a:rPr lang="fr-FR" sz="1400" b="1" i="0" u="none" strike="noStrike" cap="none" dirty="0" smtClean="0">
                <a:solidFill>
                  <a:schemeClr val="dk1"/>
                </a:solidFill>
                <a:latin typeface="+mn-lt"/>
                <a:ea typeface="Questrial"/>
                <a:cs typeface="Questrial"/>
                <a:sym typeface="Questrial"/>
              </a:rPr>
              <a:t>SI est de 410 milliards de DH  en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accroissement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annuel moyen de 6,5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% depuis 2007.</a:t>
            </a:r>
          </a:p>
          <a:p>
            <a:pPr lvl="0"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Le commerce, malgré le reflux de son poids , reste prépondérant </a:t>
            </a:r>
          </a:p>
          <a:p>
            <a:pPr lvl="0"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Les autres secteurs se sont appréciés , notamment le BTP  dont le poids a  presque doublé</a:t>
            </a:r>
            <a:endParaRPr lang="fr-FR" sz="1400" b="1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21" name="Shape 221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16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222" name="Shape 2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Graphique 7"/>
          <p:cNvGraphicFramePr/>
          <p:nvPr/>
        </p:nvGraphicFramePr>
        <p:xfrm>
          <a:off x="785786" y="1643050"/>
          <a:ext cx="7929618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6000" cy="320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17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14" name="Shape 214"/>
          <p:cNvSpPr txBox="1"/>
          <p:nvPr/>
        </p:nvSpPr>
        <p:spPr>
          <a:xfrm>
            <a:off x="539552" y="2204864"/>
            <a:ext cx="7627800" cy="571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fr-FR" sz="3200" b="1" dirty="0" smtClean="0">
                <a:solidFill>
                  <a:srgbClr val="7B003B"/>
                </a:solidFill>
                <a:latin typeface="Arial Black"/>
                <a:ea typeface="Arial Black"/>
                <a:cs typeface="Arial Black"/>
                <a:sym typeface="Arial Black"/>
              </a:rPr>
              <a:t>Relations du secteur informel avec les autres composantes de l’économie nationale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714348" y="571481"/>
            <a:ext cx="7992887" cy="78581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defRPr sz="14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fr-FR" sz="2000" kern="1200" dirty="0" smtClean="0">
                <a:solidFill>
                  <a:srgbClr val="990033"/>
                </a:solidFill>
              </a:rPr>
              <a:t>Structure de la Production informelle par secteur d'activité</a:t>
            </a:r>
            <a:endParaRPr lang="fr-FR" sz="2000" kern="1200" dirty="0">
              <a:solidFill>
                <a:srgbClr val="990033"/>
              </a:solidFill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457200" y="2133600"/>
            <a:ext cx="8229600" cy="422435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lvl="0"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Avec 185 milliards de DH en </a:t>
            </a:r>
            <a:r>
              <a:rPr lang="fr-FR" sz="14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2013, la </a:t>
            </a:r>
            <a:r>
              <a:rPr lang="fr-FR" sz="14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production du </a:t>
            </a:r>
            <a:r>
              <a:rPr lang="fr-FR" sz="14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SI  enregistre une </a:t>
            </a:r>
            <a:r>
              <a:rPr lang="fr-FR" sz="14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progression annuelle moyenne de 7,9</a:t>
            </a:r>
            <a:r>
              <a:rPr lang="fr-FR" sz="14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% par rapport à 2007. </a:t>
            </a:r>
            <a:endParaRPr lang="fr-FR" sz="1400" b="1" dirty="0" smtClean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La contribution des activités de type commercial est en baisse: elles représentent près de 34,7%, au lieu de 37,5% en 2007. </a:t>
            </a: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1400" dirty="0">
                <a:solidFill>
                  <a:schemeClr val="dk1"/>
                </a:solidFill>
              </a:rPr>
              <a:t>.</a:t>
            </a:r>
          </a:p>
        </p:txBody>
      </p:sp>
      <p:sp>
        <p:nvSpPr>
          <p:cNvPr id="230" name="Shape 230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18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231" name="Shape 2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" name="Graphique 6"/>
          <p:cNvGraphicFramePr/>
          <p:nvPr/>
        </p:nvGraphicFramePr>
        <p:xfrm>
          <a:off x="539552" y="1556792"/>
          <a:ext cx="770485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19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4294967295"/>
          </p:nvPr>
        </p:nvSpPr>
        <p:spPr>
          <a:xfrm>
            <a:off x="0" y="2133600"/>
            <a:ext cx="8229600" cy="39925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1400" dirty="0" smtClean="0">
                <a:solidFill>
                  <a:schemeClr val="dk1"/>
                </a:solidFill>
              </a:rPr>
              <a:t>.</a:t>
            </a:r>
            <a:endParaRPr lang="fr-FR" sz="1400" dirty="0">
              <a:solidFill>
                <a:schemeClr val="dk1"/>
              </a:solidFill>
            </a:endParaRPr>
          </a:p>
        </p:txBody>
      </p:sp>
      <p:pic>
        <p:nvPicPr>
          <p:cNvPr id="231" name="Shape 2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285720" y="1643050"/>
          <a:ext cx="8358246" cy="2786080"/>
        </p:xfrm>
        <a:graphic>
          <a:graphicData uri="http://schemas.openxmlformats.org/drawingml/2006/table">
            <a:tbl>
              <a:tblPr/>
              <a:tblGrid>
                <a:gridCol w="2851034"/>
                <a:gridCol w="2753606"/>
                <a:gridCol w="2753606"/>
              </a:tblGrid>
              <a:tr h="34826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Origine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  <a:tr h="348260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Secteur public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1,4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260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Secteur formel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17,4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18,2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260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Secteur informel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68,8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70,9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260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Ménages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11,2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260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Importations directes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1,2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0,2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260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Autre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2,3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260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14282" y="4869160"/>
            <a:ext cx="8643966" cy="744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A50021"/>
              </a:buClr>
              <a:buFont typeface="Arial" pitchFamily="34" charset="0"/>
              <a:buChar char="•"/>
            </a:pPr>
            <a:r>
              <a:rPr lang="fr-FR" sz="1600" b="1" dirty="0" smtClean="0"/>
              <a:t> </a:t>
            </a:r>
            <a:r>
              <a:rPr lang="fr-FR" b="1" dirty="0" smtClean="0"/>
              <a:t>Le SI </a:t>
            </a:r>
            <a:r>
              <a:rPr lang="fr-FR" b="1" dirty="0" smtClean="0"/>
              <a:t>assure son approvisionnement par le secteur informel lui-même à hauteur de 71%, par le secteur formel à concurrence de 18,2%, par les ménages pour 7% et par le secteur public pour 1,4</a:t>
            </a:r>
            <a:r>
              <a:rPr lang="fr-FR" b="1" dirty="0" smtClean="0"/>
              <a:t>%.</a:t>
            </a:r>
            <a:r>
              <a:rPr lang="fr-FR" b="1" dirty="0" smtClean="0"/>
              <a:t> </a:t>
            </a:r>
            <a:endParaRPr lang="fr-FR" sz="2000" b="1" dirty="0"/>
          </a:p>
        </p:txBody>
      </p:sp>
      <p:sp>
        <p:nvSpPr>
          <p:cNvPr id="9" name="Shape 228"/>
          <p:cNvSpPr txBox="1">
            <a:spLocks/>
          </p:cNvSpPr>
          <p:nvPr/>
        </p:nvSpPr>
        <p:spPr>
          <a:xfrm>
            <a:off x="500034" y="714356"/>
            <a:ext cx="7992887" cy="71438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defRPr sz="14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fr-FR" sz="2000" b="1" kern="1200" dirty="0" smtClean="0">
                <a:solidFill>
                  <a:srgbClr val="990033"/>
                </a:solidFill>
                <a:latin typeface="+mn-lt"/>
                <a:ea typeface="+mn-ea"/>
                <a:cs typeface="+mn-cs"/>
              </a:rPr>
              <a:t>Evolution de la structure des approvisionnements du secteur informel selon leur origine entre 1999 et 2013</a:t>
            </a: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+mn-lt"/>
              <a:ea typeface="+mn-ea"/>
              <a:cs typeface="+mn-cs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20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4294967295"/>
          </p:nvPr>
        </p:nvSpPr>
        <p:spPr>
          <a:xfrm>
            <a:off x="285720" y="4725144"/>
            <a:ext cx="8229600" cy="1418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Les ménages continuent à constituer le principal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marché de la production du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SI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 (77,8%)</a:t>
            </a:r>
            <a:endParaRPr lang="fr-FR" sz="1400" b="1" dirty="0" smtClean="0">
              <a:solidFill>
                <a:schemeClr val="tx1"/>
              </a:solidFill>
              <a:latin typeface="+mn-lt"/>
            </a:endParaRPr>
          </a:p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21,3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% aux entreprises informelles et 0,5% aux entreprises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formelles</a:t>
            </a:r>
          </a:p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La moitié des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ventes </a:t>
            </a:r>
            <a:r>
              <a:rPr lang="fr-FR" sz="1400" b="1" dirty="0" smtClean="0">
                <a:solidFill>
                  <a:schemeClr val="tx1"/>
                </a:solidFill>
                <a:latin typeface="+mn-lt"/>
              </a:rPr>
              <a:t>des UPI opérant dans l’industrie est destinée  aux autres unités informelle et l’autre moitié aux ménages  </a:t>
            </a:r>
            <a:endParaRPr lang="fr-FR" sz="1400" b="1" dirty="0" smtClean="0">
              <a:solidFill>
                <a:schemeClr val="tx1"/>
              </a:solidFill>
              <a:latin typeface="+mn-lt"/>
            </a:endParaRPr>
          </a:p>
          <a:p>
            <a:pPr indent="-342900">
              <a:lnSpc>
                <a:spcPct val="150000"/>
              </a:lnSpc>
              <a:spcBef>
                <a:spcPts val="280"/>
              </a:spcBef>
              <a:buNone/>
            </a:pPr>
            <a:endParaRPr lang="fr-FR" sz="1600" b="1" dirty="0" smtClean="0">
              <a:solidFill>
                <a:schemeClr val="tx1"/>
              </a:solidFill>
              <a:latin typeface="+mn-lt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1400" dirty="0" smtClean="0">
                <a:solidFill>
                  <a:schemeClr val="dk1"/>
                </a:solidFill>
              </a:rPr>
              <a:t>.</a:t>
            </a:r>
            <a:endParaRPr lang="fr-FR" sz="1400" dirty="0">
              <a:solidFill>
                <a:schemeClr val="dk1"/>
              </a:solidFill>
            </a:endParaRPr>
          </a:p>
        </p:txBody>
      </p:sp>
      <p:pic>
        <p:nvPicPr>
          <p:cNvPr id="231" name="Shape 2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Shape 228"/>
          <p:cNvSpPr txBox="1">
            <a:spLocks/>
          </p:cNvSpPr>
          <p:nvPr/>
        </p:nvSpPr>
        <p:spPr>
          <a:xfrm>
            <a:off x="500034" y="857232"/>
            <a:ext cx="7992887" cy="57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defRPr sz="14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fr-FR" sz="2000" b="1" kern="1200" dirty="0" smtClean="0">
                <a:solidFill>
                  <a:srgbClr val="990033"/>
                </a:solidFill>
                <a:latin typeface="+mn-lt"/>
                <a:ea typeface="+mn-ea"/>
                <a:cs typeface="+mn-cs"/>
              </a:rPr>
              <a:t>Evolution de la structure des ventes du secteur informel selon leur destination entre 1999 et 2013</a:t>
            </a: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+mn-lt"/>
              <a:ea typeface="+mn-ea"/>
              <a:cs typeface="+mn-cs"/>
              <a:sym typeface="Arial"/>
            </a:endParaRPr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214282" y="1714488"/>
          <a:ext cx="8286807" cy="2800368"/>
        </p:xfrm>
        <a:graphic>
          <a:graphicData uri="http://schemas.openxmlformats.org/drawingml/2006/table">
            <a:tbl>
              <a:tblPr/>
              <a:tblGrid>
                <a:gridCol w="2826665"/>
                <a:gridCol w="2730071"/>
                <a:gridCol w="2730071"/>
              </a:tblGrid>
              <a:tr h="350046"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Destination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  <a:tr h="350046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Secteur public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0,4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0,2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046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Secteur formel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1,4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0,5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046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Secteur informel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21,8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21,3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046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Ménages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74,8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77,8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046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Exportations directes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0,2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046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Autre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0,1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046">
                <a:tc>
                  <a:txBody>
                    <a:bodyPr/>
                    <a:lstStyle/>
                    <a:p>
                      <a:pPr algn="just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6000" cy="320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21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72" name="Shape 272"/>
          <p:cNvSpPr txBox="1"/>
          <p:nvPr/>
        </p:nvSpPr>
        <p:spPr>
          <a:xfrm>
            <a:off x="0" y="2733412"/>
            <a:ext cx="8786842" cy="15528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3200" b="1" dirty="0" smtClean="0">
                <a:solidFill>
                  <a:srgbClr val="7B003B"/>
                </a:solidFill>
                <a:latin typeface="Arial Black"/>
                <a:ea typeface="Arial Black"/>
                <a:cs typeface="Arial Black"/>
                <a:sym typeface="Arial Black"/>
              </a:rPr>
              <a:t>Poids  économique du </a:t>
            </a:r>
            <a:r>
              <a:rPr lang="fr-FR" sz="3200" b="1" dirty="0">
                <a:solidFill>
                  <a:srgbClr val="7B003B"/>
                </a:solidFill>
                <a:latin typeface="Arial Black"/>
                <a:ea typeface="Arial Black"/>
                <a:cs typeface="Arial Black"/>
                <a:sym typeface="Arial Black"/>
              </a:rPr>
              <a:t>secteur informel </a:t>
            </a:r>
            <a:r>
              <a:rPr lang="fr-FR" sz="3200" b="1" dirty="0" smtClean="0">
                <a:solidFill>
                  <a:srgbClr val="7B003B"/>
                </a:solidFill>
                <a:latin typeface="Arial Black"/>
                <a:ea typeface="Arial Black"/>
                <a:cs typeface="Arial Black"/>
                <a:sym typeface="Arial Black"/>
              </a:rPr>
              <a:t>dans l’économie nationale</a:t>
            </a:r>
            <a:endParaRPr lang="fr-FR" sz="3200" b="1" dirty="0">
              <a:solidFill>
                <a:srgbClr val="7B003B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200" b="1" dirty="0">
              <a:solidFill>
                <a:srgbClr val="7B003B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22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4294967295"/>
          </p:nvPr>
        </p:nvSpPr>
        <p:spPr>
          <a:xfrm>
            <a:off x="0" y="2133600"/>
            <a:ext cx="8229600" cy="39925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1400" dirty="0" smtClean="0">
                <a:solidFill>
                  <a:schemeClr val="dk1"/>
                </a:solidFill>
              </a:rPr>
              <a:t>.</a:t>
            </a:r>
            <a:endParaRPr lang="fr-FR" sz="1400" dirty="0">
              <a:solidFill>
                <a:schemeClr val="dk1"/>
              </a:solidFill>
            </a:endParaRPr>
          </a:p>
        </p:txBody>
      </p:sp>
      <p:pic>
        <p:nvPicPr>
          <p:cNvPr id="231" name="Shape 2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0" y="1643049"/>
          <a:ext cx="8858280" cy="2786084"/>
        </p:xfrm>
        <a:graphic>
          <a:graphicData uri="http://schemas.openxmlformats.org/drawingml/2006/table">
            <a:tbl>
              <a:tblPr/>
              <a:tblGrid>
                <a:gridCol w="1580624"/>
                <a:gridCol w="494523"/>
                <a:gridCol w="878125"/>
                <a:gridCol w="764124"/>
                <a:gridCol w="655513"/>
                <a:gridCol w="699157"/>
                <a:gridCol w="611098"/>
                <a:gridCol w="878125"/>
                <a:gridCol w="764124"/>
                <a:gridCol w="878125"/>
                <a:gridCol w="654742"/>
              </a:tblGrid>
              <a:tr h="361759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 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2007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2013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61759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Secteurs d'activité économique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Secteurs d'activité économique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61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Indicateur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BTP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Commerce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Industrie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Services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Total </a:t>
                      </a:r>
                      <a:r>
                        <a:rPr lang="fr-F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BTP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Commerce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Industrie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Services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Total 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Montant de l'investissement (en millions de DH)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431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917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473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1307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 </a:t>
                      </a: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741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179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 </a:t>
                      </a: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121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409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 </a:t>
                      </a: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657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 </a:t>
                      </a:r>
                      <a:r>
                        <a:rPr lang="fr-FR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366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%</a:t>
                      </a:r>
                      <a:r>
                        <a:rPr lang="fr-F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1,6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33,5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17,3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47,7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100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5,3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33,3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12,2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49,2</a:t>
                      </a:r>
                      <a:endParaRPr lang="fr-FR" sz="14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100</a:t>
                      </a:r>
                      <a:endParaRPr lang="fr-FR" sz="1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7187" marR="371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34" y="642918"/>
            <a:ext cx="778671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1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Evolution de l’investissement du secteur informel par secteur d’activité entre 2007 et </a:t>
            </a:r>
            <a:r>
              <a:rPr kumimoji="0" lang="fr-FR" sz="1800" b="1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2013</a:t>
            </a:r>
            <a:endParaRPr kumimoji="0" lang="fr-FR" sz="2800" b="1" i="0" u="none" strike="noStrike" cap="none" normalizeH="0" baseline="0" dirty="0" smtClean="0">
              <a:ln>
                <a:noFill/>
              </a:ln>
              <a:solidFill>
                <a:srgbClr val="990033"/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2844" y="4500570"/>
            <a:ext cx="8786874" cy="2069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A50021"/>
              </a:buClr>
              <a:buSzPct val="111000"/>
              <a:buFont typeface="Arial" pitchFamily="34" charset="0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L’investissement total réalisé par les UPI s’élève à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3,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366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milliards de DH en accroissement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annuel moyen de 3,2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% depuis 2007.</a:t>
            </a:r>
          </a:p>
          <a:p>
            <a:pPr>
              <a:lnSpc>
                <a:spcPct val="150000"/>
              </a:lnSpc>
              <a:buClr>
                <a:srgbClr val="A50021"/>
              </a:buClr>
              <a:buSzPct val="111000"/>
              <a:buFont typeface="Arial" pitchFamily="34" charset="0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La moitié provient des UPI des services et le tiers des UPI du commerce </a:t>
            </a:r>
            <a:endParaRPr lang="fr-FR" b="1" dirty="0" smtClean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rgbClr val="A50021"/>
              </a:buClr>
              <a:buSzPct val="111000"/>
              <a:buFont typeface="Arial" pitchFamily="34" charset="0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Les UPI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ont participé pour 1,1% de la formation brute du capital au niveau national en 2013 au lieu de 1,2 % en 2007</a:t>
            </a:r>
          </a:p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23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4294967295"/>
          </p:nvPr>
        </p:nvSpPr>
        <p:spPr>
          <a:xfrm>
            <a:off x="0" y="2133600"/>
            <a:ext cx="8229600" cy="39925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1400" dirty="0" smtClean="0">
                <a:solidFill>
                  <a:schemeClr val="dk1"/>
                </a:solidFill>
              </a:rPr>
              <a:t>.</a:t>
            </a:r>
            <a:endParaRPr lang="fr-FR" sz="1400" dirty="0">
              <a:solidFill>
                <a:schemeClr val="dk1"/>
              </a:solidFill>
            </a:endParaRPr>
          </a:p>
        </p:txBody>
      </p:sp>
      <p:pic>
        <p:nvPicPr>
          <p:cNvPr id="231" name="Shape 2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071538" y="571480"/>
            <a:ext cx="67151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800" b="1" dirty="0" smtClean="0">
                <a:solidFill>
                  <a:srgbClr val="990033"/>
                </a:solidFill>
                <a:latin typeface="+mn-lt"/>
                <a:ea typeface="Calibri" pitchFamily="34" charset="0"/>
                <a:cs typeface="Times New Roman" pitchFamily="18" charset="0"/>
              </a:rPr>
              <a:t>Evolution du volume de l’emploi dans le secteur informel entre 2007 et 2013</a:t>
            </a:r>
            <a:endParaRPr lang="fr-FR" sz="1050" dirty="0" smtClean="0">
              <a:solidFill>
                <a:srgbClr val="990033"/>
              </a:solidFill>
              <a:latin typeface="+mn-lt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2844" y="4500570"/>
            <a:ext cx="8786874" cy="1746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A50021"/>
              </a:buClr>
              <a:buSzPct val="111000"/>
              <a:buFont typeface="Arial" pitchFamily="34" charset="0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Création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annuelle de 24,6 mille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postes entre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2007 et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2013, contre 42 mille postes entre 1999 et 2007</a:t>
            </a:r>
            <a:endParaRPr lang="fr-FR" b="1" dirty="0" smtClean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rgbClr val="A50021"/>
              </a:buClr>
              <a:buSzPct val="111000"/>
              <a:buFont typeface="Arial" pitchFamily="34" charset="0"/>
              <a:buChar char="•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Presque la moitié de l’emploi du secteur informel est concentrée dans le secteur du commerce (47%),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en baisse de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3,9 points par rapport à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2007</a:t>
            </a:r>
          </a:p>
          <a:p>
            <a:pPr>
              <a:lnSpc>
                <a:spcPct val="150000"/>
              </a:lnSpc>
              <a:buClr>
                <a:srgbClr val="A50021"/>
              </a:buClr>
              <a:buSzPct val="111000"/>
              <a:buFont typeface="Arial" pitchFamily="34" charset="0"/>
              <a:buChar char="•"/>
            </a:pPr>
            <a:r>
              <a:rPr lang="fr-FR" b="1" dirty="0" smtClean="0">
                <a:solidFill>
                  <a:schemeClr val="tx1"/>
                </a:solidFill>
              </a:rPr>
              <a:t>Dans le commerce, </a:t>
            </a:r>
            <a:r>
              <a:rPr lang="fr-FR" b="1" dirty="0" smtClean="0">
                <a:solidFill>
                  <a:schemeClr val="tx1"/>
                </a:solidFill>
              </a:rPr>
              <a:t>près de 7 </a:t>
            </a:r>
            <a:r>
              <a:rPr lang="fr-FR" b="1" dirty="0" smtClean="0">
                <a:solidFill>
                  <a:schemeClr val="tx1"/>
                </a:solidFill>
              </a:rPr>
              <a:t>emplois sur dix </a:t>
            </a:r>
            <a:r>
              <a:rPr lang="fr-FR" b="1" dirty="0" smtClean="0">
                <a:solidFill>
                  <a:schemeClr val="tx1"/>
                </a:solidFill>
              </a:rPr>
              <a:t>proviennent du SI , au lieu de 8 emplois sur dix en 2007</a:t>
            </a:r>
            <a:endParaRPr lang="fr-FR" b="1" dirty="0" smtClean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0" y="1285860"/>
          <a:ext cx="8858280" cy="3189732"/>
        </p:xfrm>
        <a:graphic>
          <a:graphicData uri="http://schemas.openxmlformats.org/drawingml/2006/table">
            <a:tbl>
              <a:tblPr/>
              <a:tblGrid>
                <a:gridCol w="1057887"/>
                <a:gridCol w="1718849"/>
                <a:gridCol w="1849992"/>
                <a:gridCol w="2115776"/>
                <a:gridCol w="2115776"/>
              </a:tblGrid>
              <a:tr h="7327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Années</a:t>
                      </a:r>
                      <a:endParaRPr lang="fr-FR" sz="1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Secteurs</a:t>
                      </a:r>
                      <a:endParaRPr lang="fr-FR" sz="1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Volume de l'emploi dans le secteur informel en effectif</a:t>
                      </a:r>
                      <a:endParaRPr lang="fr-FR" sz="1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Volume de l'emploi dans l'informel en %</a:t>
                      </a:r>
                      <a:endParaRPr lang="fr-FR" sz="1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Part de l'emploi de l'informel dans l'emploi non agricole total (en%)</a:t>
                      </a:r>
                      <a:endParaRPr lang="fr-FR" sz="1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</a:tr>
              <a:tr h="185420">
                <a:tc rowSpan="5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2007</a:t>
                      </a:r>
                      <a:endParaRPr lang="fr-FR" sz="1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BTP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142 936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6,4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17,0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Commerce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1 128 852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50,9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81,1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Industrie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475 451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21,5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34,5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Services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468 877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21,2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18,6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Total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2 216 116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100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37,3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 rowSpan="5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2013</a:t>
                      </a:r>
                      <a:endParaRPr lang="fr-FR" sz="1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BTP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212 736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9,0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21,7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Commerce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1 114 475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46,9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68,4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Industrie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476 505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20,1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37,2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Services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572 207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24,1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21,5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Total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2 375 922</a:t>
                      </a:r>
                      <a:endParaRPr lang="fr-FR" sz="12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100,0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36,3</a:t>
                      </a:r>
                      <a:endParaRPr lang="fr-FR" sz="1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24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4294967295"/>
          </p:nvPr>
        </p:nvSpPr>
        <p:spPr>
          <a:xfrm>
            <a:off x="0" y="2133600"/>
            <a:ext cx="8229600" cy="39925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1400" dirty="0" smtClean="0">
                <a:solidFill>
                  <a:schemeClr val="dk1"/>
                </a:solidFill>
              </a:rPr>
              <a:t>.</a:t>
            </a:r>
            <a:endParaRPr lang="fr-FR" sz="1400" dirty="0">
              <a:solidFill>
                <a:schemeClr val="dk1"/>
              </a:solidFill>
            </a:endParaRPr>
          </a:p>
        </p:txBody>
      </p:sp>
      <p:pic>
        <p:nvPicPr>
          <p:cNvPr id="231" name="Shape 2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/>
          <p:cNvSpPr/>
          <p:nvPr/>
        </p:nvSpPr>
        <p:spPr>
          <a:xfrm>
            <a:off x="142844" y="5085185"/>
            <a:ext cx="8786874" cy="7853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A50021"/>
              </a:buClr>
              <a:buSzPct val="111000"/>
            </a:pPr>
            <a:r>
              <a:rPr lang="fr-FR" sz="16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6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   Amélioration </a:t>
            </a:r>
            <a:r>
              <a:rPr lang="fr-FR" sz="16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de la participation du </a:t>
            </a:r>
            <a:r>
              <a:rPr lang="fr-FR" sz="16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SI </a:t>
            </a:r>
            <a:r>
              <a:rPr lang="fr-FR" sz="16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à la production nationale </a:t>
            </a:r>
            <a:r>
              <a:rPr lang="fr-FR" sz="16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au niveau global et  </a:t>
            </a:r>
            <a:r>
              <a:rPr lang="fr-FR" sz="16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par secteur  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071538" y="785794"/>
            <a:ext cx="67151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800" b="1" dirty="0" smtClean="0">
                <a:solidFill>
                  <a:srgbClr val="990033"/>
                </a:solidFill>
              </a:rPr>
              <a:t>Evolution de la contribution de la production informelle à la production nationale</a:t>
            </a:r>
            <a:endParaRPr lang="fr-FR" sz="1050" dirty="0" smtClean="0">
              <a:solidFill>
                <a:srgbClr val="990033"/>
              </a:solidFill>
              <a:latin typeface="+mn-lt"/>
              <a:cs typeface="Arial" pitchFamily="34" charset="0"/>
            </a:endParaRPr>
          </a:p>
        </p:txBody>
      </p:sp>
      <p:graphicFrame>
        <p:nvGraphicFramePr>
          <p:cNvPr id="12" name="Tableau 11"/>
          <p:cNvGraphicFramePr>
            <a:graphicFrameLocks noGrp="1"/>
          </p:cNvGraphicFramePr>
          <p:nvPr/>
        </p:nvGraphicFramePr>
        <p:xfrm>
          <a:off x="500034" y="1643048"/>
          <a:ext cx="8215371" cy="2714645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536676"/>
                <a:gridCol w="2853760"/>
                <a:gridCol w="2824935"/>
              </a:tblGrid>
              <a:tr h="68879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u="none" strike="noStrike" dirty="0"/>
                        <a:t>Secteur d'activité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u="none" strike="noStrike"/>
                        <a:t>2007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u="none" strike="noStrike"/>
                        <a:t>2013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4051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u="none" strike="noStrike" dirty="0"/>
                        <a:t>Industrie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 dirty="0"/>
                        <a:t>8,3%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 dirty="0"/>
                        <a:t>9,6%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  <a:tr h="4051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u="none" strike="noStrike"/>
                        <a:t>BTP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/>
                        <a:t>23,8%</a:t>
                      </a:r>
                      <a:endParaRPr lang="fr-FR" sz="2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 dirty="0"/>
                        <a:t>26,9%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  <a:tr h="4051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u="none" strike="noStrike"/>
                        <a:t>Commerce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/>
                        <a:t>47,6%</a:t>
                      </a:r>
                      <a:endParaRPr lang="fr-FR" sz="2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 dirty="0"/>
                        <a:t>56,8%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  <a:tr h="4051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u="none" strike="noStrike"/>
                        <a:t>Services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/>
                        <a:t>6,1%</a:t>
                      </a:r>
                      <a:endParaRPr lang="fr-FR" sz="2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 dirty="0"/>
                        <a:t>7,9%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  <a:tr h="40517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u="none" strike="noStrike"/>
                        <a:t>Total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/>
                        <a:t>10,9%</a:t>
                      </a:r>
                      <a:endParaRPr lang="fr-FR" sz="2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b="1" u="none" strike="noStrike" dirty="0"/>
                        <a:t>12,2%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 txBox="1">
            <a:spLocks noGrp="1"/>
          </p:cNvSpPr>
          <p:nvPr>
            <p:ph type="title"/>
          </p:nvPr>
        </p:nvSpPr>
        <p:spPr>
          <a:xfrm>
            <a:off x="785786" y="571480"/>
            <a:ext cx="7992887" cy="71438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457200" lvl="0" indent="-457200">
              <a:buSzPct val="25000"/>
            </a:pPr>
            <a:r>
              <a:rPr lang="fr-FR" sz="1800" kern="1200" dirty="0" smtClean="0">
                <a:solidFill>
                  <a:srgbClr val="990033"/>
                </a:solidFill>
                <a:latin typeface="+mn-lt"/>
              </a:rPr>
              <a:t>Evolution de la Valeur ajoutée informelle par secteur d'activités </a:t>
            </a:r>
            <a:endParaRPr lang="fr-FR" sz="1800" b="0" i="0" u="none" strike="noStrike" cap="none" dirty="0">
              <a:solidFill>
                <a:srgbClr val="7B003B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sp>
        <p:nvSpPr>
          <p:cNvPr id="238" name="Shape 238"/>
          <p:cNvSpPr txBox="1">
            <a:spLocks noGrp="1"/>
          </p:cNvSpPr>
          <p:nvPr>
            <p:ph type="body" idx="1"/>
          </p:nvPr>
        </p:nvSpPr>
        <p:spPr>
          <a:xfrm>
            <a:off x="457200" y="2133600"/>
            <a:ext cx="8229600" cy="39925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Avec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103,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 346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milliards de 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DH en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2013, la VA du SI s’est accrue en moyenne de l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’ordre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6,5% par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an depuis 2007 </a:t>
            </a:r>
          </a:p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Le poids du commerce régresse sensiblement au profit des autres secteurs </a:t>
            </a:r>
            <a:endParaRPr lang="fr-FR" sz="1400" b="1" dirty="0" smtClean="0">
              <a:solidFill>
                <a:schemeClr val="dk1"/>
              </a:solidFill>
              <a:latin typeface="+mn-lt"/>
            </a:endParaRPr>
          </a:p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11% de la VA globale du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SI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est distribuée sous forme de salaires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et </a:t>
            </a:r>
            <a:r>
              <a:rPr lang="fr-FR" sz="1400" b="1" dirty="0" smtClean="0">
                <a:solidFill>
                  <a:schemeClr val="dk1"/>
                </a:solidFill>
                <a:latin typeface="+mn-lt"/>
              </a:rPr>
              <a:t>1,6% sous forme  d’impôts et taxes</a:t>
            </a: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Char char="•"/>
            </a:pPr>
            <a:endParaRPr lang="fr-FR" sz="1400" b="1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39" name="Shape 239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25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240" name="Shape 2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Graphique 7"/>
          <p:cNvGraphicFramePr/>
          <p:nvPr/>
        </p:nvGraphicFramePr>
        <p:xfrm>
          <a:off x="683568" y="1196752"/>
          <a:ext cx="7715304" cy="3514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26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4294967295"/>
          </p:nvPr>
        </p:nvSpPr>
        <p:spPr>
          <a:xfrm>
            <a:off x="0" y="2133600"/>
            <a:ext cx="8229600" cy="39925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2400" b="0" i="0" u="none" strike="noStrike" cap="none" dirty="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119999"/>
              <a:buFont typeface="Quest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</a:pPr>
            <a:r>
              <a:rPr lang="fr-FR" sz="1400" dirty="0" smtClean="0">
                <a:solidFill>
                  <a:schemeClr val="dk1"/>
                </a:solidFill>
              </a:rPr>
              <a:t>.</a:t>
            </a:r>
            <a:endParaRPr lang="fr-FR" sz="1400" dirty="0">
              <a:solidFill>
                <a:schemeClr val="dk1"/>
              </a:solidFill>
            </a:endParaRPr>
          </a:p>
        </p:txBody>
      </p:sp>
      <p:pic>
        <p:nvPicPr>
          <p:cNvPr id="231" name="Shape 2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624" y="1628800"/>
            <a:ext cx="6408712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071538" y="785794"/>
            <a:ext cx="72866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800" b="1" dirty="0" smtClean="0">
                <a:solidFill>
                  <a:srgbClr val="990033"/>
                </a:solidFill>
              </a:rPr>
              <a:t>Evolution de la contribution de la VA informelle à la VA nationale</a:t>
            </a:r>
            <a:endParaRPr lang="fr-FR" sz="1050" dirty="0" smtClean="0">
              <a:solidFill>
                <a:srgbClr val="990033"/>
              </a:solidFill>
              <a:latin typeface="+mn-lt"/>
              <a:cs typeface="Arial" pitchFamily="34" charset="0"/>
            </a:endParaRPr>
          </a:p>
        </p:txBody>
      </p:sp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714348" y="1500176"/>
          <a:ext cx="7572429" cy="2786082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338154"/>
                <a:gridCol w="2630422"/>
                <a:gridCol w="2603853"/>
              </a:tblGrid>
              <a:tr h="706917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u="none" strike="noStrike" dirty="0"/>
                        <a:t>Secteur d'activité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u="none" strike="noStrike" dirty="0"/>
                        <a:t>2007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u="none" strike="noStrike" dirty="0"/>
                        <a:t>2013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415833">
                <a:tc>
                  <a:txBody>
                    <a:bodyPr/>
                    <a:lstStyle/>
                    <a:p>
                      <a:pPr algn="l" fontAlgn="t"/>
                      <a:r>
                        <a:rPr lang="fr-FR" sz="1800" b="1" u="none" strike="noStrike"/>
                        <a:t>Industrie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 dirty="0"/>
                        <a:t>12,4%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 dirty="0"/>
                        <a:t>13,3%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15833">
                <a:tc>
                  <a:txBody>
                    <a:bodyPr/>
                    <a:lstStyle/>
                    <a:p>
                      <a:pPr algn="l" fontAlgn="t"/>
                      <a:r>
                        <a:rPr lang="fr-FR" sz="1800" b="1" u="none" strike="noStrike"/>
                        <a:t>BTP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/>
                        <a:t>25,4%</a:t>
                      </a:r>
                      <a:endParaRPr lang="fr-FR" sz="2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 dirty="0"/>
                        <a:t>29,3%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15833">
                <a:tc>
                  <a:txBody>
                    <a:bodyPr/>
                    <a:lstStyle/>
                    <a:p>
                      <a:pPr algn="l" fontAlgn="t"/>
                      <a:r>
                        <a:rPr lang="fr-FR" sz="1800" b="1" u="none" strike="noStrike"/>
                        <a:t>Commerce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/>
                        <a:t>58,3%</a:t>
                      </a:r>
                      <a:endParaRPr lang="fr-FR" sz="2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 dirty="0"/>
                        <a:t>60,1%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15833">
                <a:tc>
                  <a:txBody>
                    <a:bodyPr/>
                    <a:lstStyle/>
                    <a:p>
                      <a:pPr algn="l" fontAlgn="t"/>
                      <a:r>
                        <a:rPr lang="fr-FR" sz="1800" b="1" u="none" strike="noStrike"/>
                        <a:t>Services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/>
                        <a:t>5,2%</a:t>
                      </a:r>
                      <a:endParaRPr lang="fr-FR" sz="2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 dirty="0"/>
                        <a:t>6,4%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15833">
                <a:tc>
                  <a:txBody>
                    <a:bodyPr/>
                    <a:lstStyle/>
                    <a:p>
                      <a:pPr algn="l" fontAlgn="t"/>
                      <a:r>
                        <a:rPr lang="fr-FR" sz="1800" b="1" u="none" strike="noStrike" dirty="0"/>
                        <a:t>Total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 dirty="0"/>
                        <a:t>12,3%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u="none" strike="noStrike" dirty="0"/>
                        <a:t>12,6%</a:t>
                      </a:r>
                      <a:endParaRPr lang="fr-F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51520" y="5021743"/>
            <a:ext cx="8568952" cy="698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A50021"/>
              </a:buClr>
              <a:buSzPct val="111000"/>
            </a:pP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Tous les secteurs ont enregistré une amélioration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de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la contribution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de la VA informelle à la VA </a:t>
            </a:r>
            <a:r>
              <a:rPr lang="fr-FR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nationale, notamment pour le BTP , en hausse de 4 points</a:t>
            </a:r>
            <a:endParaRPr lang="fr-FR" b="1" dirty="0" smtClean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2"/>
          <p:cNvSpPr>
            <a:spLocks noGrp="1"/>
          </p:cNvSpPr>
          <p:nvPr>
            <p:ph type="title" idx="4294967295"/>
          </p:nvPr>
        </p:nvSpPr>
        <p:spPr>
          <a:xfrm>
            <a:off x="214313" y="765175"/>
            <a:ext cx="7958137" cy="1143000"/>
          </a:xfrm>
        </p:spPr>
        <p:txBody>
          <a:bodyPr/>
          <a:lstStyle/>
          <a:p>
            <a:pPr>
              <a:lnSpc>
                <a:spcPct val="115000"/>
              </a:lnSpc>
              <a:buClr>
                <a:srgbClr val="7B003B"/>
              </a:buClr>
              <a:buSzPct val="120000"/>
            </a:pPr>
            <a:r>
              <a:rPr lang="fr-FR" sz="2000" dirty="0" smtClean="0">
                <a:latin typeface="Berlin Sans FB Demi" pitchFamily="34" charset="0"/>
              </a:rPr>
              <a:t>Contribution du secteur informel à l’économie nationale</a:t>
            </a:r>
          </a:p>
        </p:txBody>
      </p:sp>
      <p:sp>
        <p:nvSpPr>
          <p:cNvPr id="37891" name="Espace réservé du numéro de diapositive 1"/>
          <p:cNvSpPr txBox="1">
            <a:spLocks noGrp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fld id="{B7D47144-472E-464B-AEC1-4A34A0826231}" type="slidenum">
              <a:rPr lang="ar-SA" sz="1200">
                <a:solidFill>
                  <a:srgbClr val="898989"/>
                </a:solidFill>
                <a:latin typeface="Calibri" pitchFamily="34" charset="0"/>
              </a:rPr>
              <a:pPr algn="ctr"/>
              <a:t>27</a:t>
            </a:fld>
            <a:endParaRPr lang="fr-FR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785786" y="2143116"/>
          <a:ext cx="6762775" cy="2500329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254113"/>
                <a:gridCol w="2254113"/>
                <a:gridCol w="2254549"/>
              </a:tblGrid>
              <a:tr h="8334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/>
                        <a:t>Année</a:t>
                      </a:r>
                      <a:endParaRPr lang="fr-FR" sz="1400" b="1" dirty="0">
                        <a:latin typeface="Arial"/>
                        <a:ea typeface="Calibri"/>
                      </a:endParaRPr>
                    </a:p>
                  </a:txBody>
                  <a:tcPr marL="42371" marR="423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/>
                        <a:t>Part  dans l’emploi non agricole globale</a:t>
                      </a:r>
                      <a:endParaRPr lang="fr-FR" sz="1400" b="1" dirty="0">
                        <a:latin typeface="Arial"/>
                        <a:ea typeface="Calibri"/>
                      </a:endParaRPr>
                    </a:p>
                  </a:txBody>
                  <a:tcPr marL="42371" marR="423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/>
                        <a:t>Part dans le PIB</a:t>
                      </a:r>
                      <a:endParaRPr lang="fr-FR" sz="1400" b="1" dirty="0">
                        <a:latin typeface="Arial"/>
                        <a:ea typeface="Calibri"/>
                      </a:endParaRPr>
                    </a:p>
                  </a:txBody>
                  <a:tcPr marL="42371" marR="42371" marT="0" marB="0" anchor="ctr"/>
                </a:tc>
              </a:tr>
              <a:tr h="8334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 smtClean="0"/>
                        <a:t>2007</a:t>
                      </a:r>
                      <a:endParaRPr lang="fr-FR" sz="1400" b="1" dirty="0">
                        <a:latin typeface="Arial"/>
                        <a:ea typeface="Calibri"/>
                      </a:endParaRPr>
                    </a:p>
                  </a:txBody>
                  <a:tcPr marL="42371" marR="423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/>
                        <a:t>37,3%</a:t>
                      </a:r>
                      <a:endParaRPr lang="fr-FR" sz="1400" b="1" dirty="0">
                        <a:latin typeface="Arial"/>
                        <a:ea typeface="Calibri"/>
                      </a:endParaRPr>
                    </a:p>
                  </a:txBody>
                  <a:tcPr marL="42371" marR="423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 smtClean="0"/>
                        <a:t>11%</a:t>
                      </a:r>
                      <a:endParaRPr lang="fr-FR" sz="1400" b="1" dirty="0">
                        <a:latin typeface="Arial"/>
                        <a:ea typeface="Calibri"/>
                      </a:endParaRPr>
                    </a:p>
                  </a:txBody>
                  <a:tcPr marL="42371" marR="42371" marT="0" marB="0" anchor="ctr"/>
                </a:tc>
              </a:tr>
              <a:tr h="8334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400" b="1" dirty="0" smtClean="0"/>
                        <a:t>2013</a:t>
                      </a:r>
                      <a:endParaRPr lang="fr-FR" sz="1400" b="1" dirty="0">
                        <a:latin typeface="Arial"/>
                        <a:ea typeface="Calibri"/>
                      </a:endParaRPr>
                    </a:p>
                  </a:txBody>
                  <a:tcPr marL="42371" marR="42371" marT="0" marB="0"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fr-FR" sz="1400" b="1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36,3%</a:t>
                      </a:r>
                    </a:p>
                  </a:txBody>
                  <a:tcPr marL="42371" marR="42371" marT="0" marB="0"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fr-FR" sz="1400" b="1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11,5%</a:t>
                      </a:r>
                    </a:p>
                  </a:txBody>
                  <a:tcPr marL="42371" marR="42371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6000" cy="320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28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272" name="Shape 272"/>
          <p:cNvSpPr txBox="1"/>
          <p:nvPr/>
        </p:nvSpPr>
        <p:spPr>
          <a:xfrm>
            <a:off x="0" y="2733412"/>
            <a:ext cx="8786842" cy="15528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3200" b="1" dirty="0" smtClean="0">
                <a:solidFill>
                  <a:srgbClr val="7B003B"/>
                </a:solidFill>
                <a:latin typeface="Arial Black"/>
                <a:ea typeface="Arial Black"/>
                <a:cs typeface="Arial Black"/>
                <a:sym typeface="Arial Black"/>
              </a:rPr>
              <a:t>Caractéristiques de l’emploi dans le secteur informel</a:t>
            </a:r>
            <a:endParaRPr lang="fr-FR" sz="3200" b="1" dirty="0">
              <a:solidFill>
                <a:srgbClr val="7B003B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rgbClr val="7B003B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hape 314"/>
          <p:cNvSpPr txBox="1">
            <a:spLocks noGrp="1"/>
          </p:cNvSpPr>
          <p:nvPr>
            <p:ph type="title"/>
          </p:nvPr>
        </p:nvSpPr>
        <p:spPr>
          <a:xfrm>
            <a:off x="1285852" y="642918"/>
            <a:ext cx="6985000" cy="71438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1800" b="1" i="0" u="none" strike="noStrike" cap="none" dirty="0" smtClean="0">
                <a:solidFill>
                  <a:srgbClr val="990033"/>
                </a:solidFill>
                <a:latin typeface="+mn-lt"/>
                <a:ea typeface="Questrial"/>
                <a:cs typeface="Questrial"/>
                <a:sym typeface="Questrial"/>
              </a:rPr>
              <a:t>Evolution du taux </a:t>
            </a:r>
            <a:r>
              <a:rPr lang="fr-FR" sz="1800" b="1" i="0" u="none" strike="noStrike" cap="none" dirty="0">
                <a:solidFill>
                  <a:srgbClr val="990033"/>
                </a:solidFill>
                <a:latin typeface="+mn-lt"/>
                <a:ea typeface="Questrial"/>
                <a:cs typeface="Questrial"/>
                <a:sym typeface="Questrial"/>
              </a:rPr>
              <a:t>de salariat dans le secteur </a:t>
            </a:r>
            <a:r>
              <a:rPr lang="fr-FR" sz="1800" b="1" i="0" u="none" strike="noStrike" cap="none" dirty="0" smtClean="0">
                <a:solidFill>
                  <a:srgbClr val="990033"/>
                </a:solidFill>
                <a:latin typeface="+mn-lt"/>
                <a:ea typeface="Questrial"/>
                <a:cs typeface="Questrial"/>
                <a:sym typeface="Questrial"/>
              </a:rPr>
              <a:t>informel par secteur</a:t>
            </a:r>
            <a:endParaRPr lang="fr-FR" sz="1800" b="1" i="0" u="none" strike="noStrike" cap="none" dirty="0">
              <a:solidFill>
                <a:srgbClr val="990033"/>
              </a:solidFill>
              <a:latin typeface="+mn-lt"/>
              <a:ea typeface="Questrial"/>
              <a:cs typeface="Questrial"/>
              <a:sym typeface="Questrial"/>
            </a:endParaRPr>
          </a:p>
        </p:txBody>
      </p:sp>
      <p:sp>
        <p:nvSpPr>
          <p:cNvPr id="6" name="Shape 263"/>
          <p:cNvSpPr txBox="1">
            <a:spLocks/>
          </p:cNvSpPr>
          <p:nvPr/>
        </p:nvSpPr>
        <p:spPr>
          <a:xfrm>
            <a:off x="0" y="4653136"/>
            <a:ext cx="8517632" cy="177626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Questrial"/>
              <a:buNone/>
              <a:tabLst/>
              <a:defRPr/>
            </a:pPr>
            <a:endParaRPr kumimoji="0" lang="fr-FR" sz="1400" b="0" i="0" u="none" strike="noStrike" kern="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Questrial"/>
              <a:ea typeface="Questrial"/>
              <a:cs typeface="Questrial"/>
              <a:sym typeface="Questrial"/>
            </a:endParaRPr>
          </a:p>
          <a:p>
            <a:pPr marL="342900" lvl="0" indent="-342900">
              <a:lnSpc>
                <a:spcPct val="150000"/>
              </a:lnSpc>
              <a:spcBef>
                <a:spcPts val="280"/>
              </a:spcBef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sz="1600" b="1" dirty="0" smtClean="0">
                <a:solidFill>
                  <a:schemeClr val="tx1"/>
                </a:solidFill>
              </a:rPr>
              <a:t>Les salariés </a:t>
            </a:r>
            <a:r>
              <a:rPr lang="fr-FR" sz="1600" b="1" dirty="0" smtClean="0">
                <a:solidFill>
                  <a:schemeClr val="tx1"/>
                </a:solidFill>
              </a:rPr>
              <a:t>représentent </a:t>
            </a:r>
            <a:r>
              <a:rPr lang="fr-FR" sz="1600" b="1" dirty="0" smtClean="0">
                <a:solidFill>
                  <a:schemeClr val="tx1"/>
                </a:solidFill>
              </a:rPr>
              <a:t>en 2013 </a:t>
            </a:r>
            <a:r>
              <a:rPr lang="fr-FR" sz="1600" b="1" dirty="0" smtClean="0">
                <a:solidFill>
                  <a:schemeClr val="tx1"/>
                </a:solidFill>
              </a:rPr>
              <a:t>17,2</a:t>
            </a:r>
            <a:r>
              <a:rPr lang="fr-FR" sz="1600" b="1" dirty="0" smtClean="0">
                <a:solidFill>
                  <a:schemeClr val="tx1"/>
                </a:solidFill>
              </a:rPr>
              <a:t>% de l’emploi du </a:t>
            </a:r>
            <a:r>
              <a:rPr lang="fr-FR" sz="1600" b="1" dirty="0" smtClean="0">
                <a:solidFill>
                  <a:schemeClr val="tx1"/>
                </a:solidFill>
              </a:rPr>
              <a:t>SI , en hausse par rapport à </a:t>
            </a:r>
            <a:r>
              <a:rPr lang="fr-FR" sz="1600" b="1" dirty="0" smtClean="0">
                <a:solidFill>
                  <a:schemeClr val="tx1"/>
                </a:solidFill>
              </a:rPr>
              <a:t>2007 </a:t>
            </a:r>
            <a:r>
              <a:rPr lang="fr-FR" sz="1600" b="1" dirty="0" smtClean="0">
                <a:solidFill>
                  <a:schemeClr val="tx1"/>
                </a:solidFill>
              </a:rPr>
              <a:t>(15,8%)</a:t>
            </a:r>
            <a:endParaRPr lang="fr-FR" sz="1600" b="1" dirty="0" smtClean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spcBef>
                <a:spcPts val="280"/>
              </a:spcBef>
              <a:buClr>
                <a:srgbClr val="7B003B"/>
              </a:buClr>
              <a:buSzPct val="119999"/>
              <a:buFont typeface="Questrial"/>
              <a:buChar char="•"/>
            </a:pPr>
            <a:r>
              <a:rPr lang="fr-FR" sz="1600" b="1" dirty="0" smtClean="0">
                <a:solidFill>
                  <a:schemeClr val="tx1"/>
                </a:solidFill>
              </a:rPr>
              <a:t>17,2 % dans le SI  </a:t>
            </a:r>
            <a:r>
              <a:rPr lang="fr-FR" sz="1600" b="1" dirty="0" smtClean="0">
                <a:solidFill>
                  <a:schemeClr val="tx1"/>
                </a:solidFill>
              </a:rPr>
              <a:t>contre 64,4% dans l’emploi non-agricole </a:t>
            </a:r>
            <a:r>
              <a:rPr lang="fr-FR" sz="1600" b="1" dirty="0" smtClean="0">
                <a:solidFill>
                  <a:schemeClr val="tx1"/>
                </a:solidFill>
              </a:rPr>
              <a:t>global</a:t>
            </a:r>
            <a:endParaRPr lang="fr-FR" sz="1600" b="1" dirty="0" smtClean="0">
              <a:solidFill>
                <a:schemeClr val="tx1"/>
              </a:solidFill>
            </a:endParaRPr>
          </a:p>
        </p:txBody>
      </p:sp>
      <p:graphicFrame>
        <p:nvGraphicFramePr>
          <p:cNvPr id="4" name="Graphique 3"/>
          <p:cNvGraphicFramePr/>
          <p:nvPr/>
        </p:nvGraphicFramePr>
        <p:xfrm>
          <a:off x="714348" y="1785926"/>
          <a:ext cx="814393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 txBox="1">
            <a:spLocks noGrp="1"/>
          </p:cNvSpPr>
          <p:nvPr>
            <p:ph type="body" idx="1"/>
          </p:nvPr>
        </p:nvSpPr>
        <p:spPr>
          <a:xfrm>
            <a:off x="395536" y="5013175"/>
            <a:ext cx="8363272" cy="125700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 taux de féminisation de l’emploi informel s’est établi en 2013 à 10,5%, </a:t>
            </a:r>
            <a:r>
              <a:rPr lang="fr-FR" sz="14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contre 17,4</a:t>
            </a:r>
            <a:r>
              <a:rPr lang="fr-FR" sz="14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% pour l’ensemble de l’emploi non-agricole global.</a:t>
            </a:r>
            <a:endParaRPr lang="fr-FR" sz="1400" b="1" dirty="0" smtClean="0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indent="-342900">
              <a:lnSpc>
                <a:spcPct val="150000"/>
              </a:lnSpc>
              <a:spcBef>
                <a:spcPts val="280"/>
              </a:spcBef>
            </a:pPr>
            <a:r>
              <a:rPr lang="fr-FR" sz="14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Les femmes occupent un emploi sur 5 dans l’industrie, tandis qu’elles sont quasiment absentes dans le BTP.</a:t>
            </a:r>
            <a:endParaRPr lang="fr-FR" sz="1400" b="1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000" dirty="0" smtClean="0">
                <a:latin typeface="+mn-lt"/>
              </a:rPr>
              <a:t>Evolution de la part des femmes dans l'emploi du secteur informel</a:t>
            </a:r>
            <a:br>
              <a:rPr lang="fr-FR" sz="2000" dirty="0" smtClean="0">
                <a:latin typeface="+mn-lt"/>
              </a:rPr>
            </a:br>
            <a:endParaRPr lang="fr-FR" sz="2000" dirty="0">
              <a:latin typeface="+mn-lt"/>
            </a:endParaRPr>
          </a:p>
        </p:txBody>
      </p:sp>
      <p:graphicFrame>
        <p:nvGraphicFramePr>
          <p:cNvPr id="8" name="Graphique 7"/>
          <p:cNvGraphicFramePr/>
          <p:nvPr/>
        </p:nvGraphicFramePr>
        <p:xfrm>
          <a:off x="571472" y="1643050"/>
          <a:ext cx="8143932" cy="3157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2"/>
          <p:cNvSpPr>
            <a:spLocks noGrp="1"/>
          </p:cNvSpPr>
          <p:nvPr>
            <p:ph type="title" idx="4294967295"/>
          </p:nvPr>
        </p:nvSpPr>
        <p:spPr>
          <a:xfrm>
            <a:off x="214313" y="765175"/>
            <a:ext cx="7958137" cy="806437"/>
          </a:xfrm>
        </p:spPr>
        <p:txBody>
          <a:bodyPr/>
          <a:lstStyle/>
          <a:p>
            <a:pPr>
              <a:lnSpc>
                <a:spcPct val="115000"/>
              </a:lnSpc>
              <a:buClr>
                <a:srgbClr val="7B003B"/>
              </a:buClr>
              <a:buSzPct val="120000"/>
            </a:pPr>
            <a:r>
              <a:rPr lang="fr-FR" sz="2000" dirty="0" smtClean="0">
                <a:latin typeface="+mn-lt"/>
              </a:rPr>
              <a:t>Une faible productivité </a:t>
            </a:r>
            <a:r>
              <a:rPr lang="fr-FR" sz="2000" dirty="0" smtClean="0">
                <a:latin typeface="+mn-lt"/>
              </a:rPr>
              <a:t>du travail dans le secteur informel</a:t>
            </a:r>
          </a:p>
        </p:txBody>
      </p:sp>
      <p:sp>
        <p:nvSpPr>
          <p:cNvPr id="37891" name="Espace réservé du numéro de diapositive 1"/>
          <p:cNvSpPr txBox="1">
            <a:spLocks noGrp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fld id="{B7D47144-472E-464B-AEC1-4A34A0826231}" type="slidenum">
              <a:rPr lang="ar-SA" sz="1200">
                <a:solidFill>
                  <a:srgbClr val="898989"/>
                </a:solidFill>
                <a:latin typeface="Calibri" pitchFamily="34" charset="0"/>
              </a:rPr>
              <a:pPr algn="ctr"/>
              <a:t>31</a:t>
            </a:fld>
            <a:endParaRPr lang="fr-FR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714348" y="1571612"/>
          <a:ext cx="7786743" cy="2347922"/>
        </p:xfrm>
        <a:graphic>
          <a:graphicData uri="http://schemas.openxmlformats.org/drawingml/2006/table">
            <a:tbl>
              <a:tblPr/>
              <a:tblGrid>
                <a:gridCol w="3137572"/>
                <a:gridCol w="2448272"/>
                <a:gridCol w="2200899"/>
              </a:tblGrid>
              <a:tr h="83545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Secteur d'activité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Productivité par actif </a:t>
                      </a:r>
                      <a:r>
                        <a:rPr lang="fr-FR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occupé ( en DH)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Productivité horaire</a:t>
                      </a:r>
                    </a:p>
                    <a:p>
                      <a:pPr algn="ctr" fontAlgn="ctr"/>
                      <a:r>
                        <a:rPr lang="fr-FR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(en DH)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9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BTP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69 333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9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Commerce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39 931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9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Industrie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49 465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9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Services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35 868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9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Total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43 497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500034" y="4071943"/>
            <a:ext cx="835824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990033"/>
              </a:buClr>
              <a:buFont typeface="Arial" pitchFamily="34" charset="0"/>
              <a:buChar char="•"/>
            </a:pPr>
            <a:r>
              <a:rPr lang="fr-FR" sz="1600" b="1" dirty="0" smtClean="0"/>
              <a:t> </a:t>
            </a:r>
            <a:r>
              <a:rPr lang="fr-FR" sz="1600" b="1" dirty="0" smtClean="0"/>
              <a:t>Un </a:t>
            </a:r>
            <a:r>
              <a:rPr lang="fr-FR" sz="1600" b="1" dirty="0" smtClean="0"/>
              <a:t>actif occupé du </a:t>
            </a:r>
            <a:r>
              <a:rPr lang="fr-FR" sz="1600" b="1" dirty="0" smtClean="0"/>
              <a:t>SI </a:t>
            </a:r>
            <a:r>
              <a:rPr lang="fr-FR" sz="1600" b="1" dirty="0" smtClean="0"/>
              <a:t>crée, en moyenne, une valeur ajoutée annuelle de 43 497 DH  largement en dessous de la moyenne nationale (76 393 DH en 2013)</a:t>
            </a:r>
          </a:p>
          <a:p>
            <a:pPr>
              <a:lnSpc>
                <a:spcPct val="150000"/>
              </a:lnSpc>
              <a:buClr>
                <a:srgbClr val="990033"/>
              </a:buClr>
            </a:pPr>
            <a:endParaRPr lang="fr-FR" sz="1600" b="1" dirty="0" smtClean="0"/>
          </a:p>
          <a:p>
            <a:pPr>
              <a:lnSpc>
                <a:spcPct val="150000"/>
              </a:lnSpc>
              <a:buClr>
                <a:srgbClr val="990033"/>
              </a:buClr>
              <a:buFont typeface="Arial" pitchFamily="34" charset="0"/>
              <a:buChar char="•"/>
            </a:pPr>
            <a:r>
              <a:rPr lang="fr-FR" sz="1600" b="1" dirty="0" smtClean="0"/>
              <a:t> Une heure de travail effectuée dans le </a:t>
            </a:r>
            <a:r>
              <a:rPr lang="fr-FR" sz="1600" b="1" dirty="0" smtClean="0"/>
              <a:t>SI génère </a:t>
            </a:r>
            <a:r>
              <a:rPr lang="fr-FR" sz="1600" b="1" dirty="0" smtClean="0"/>
              <a:t>près de 19 DH de valeur ajoutée, soit près de la moitié de la productivité générée par une heure de travail au niveau national </a:t>
            </a:r>
          </a:p>
          <a:p>
            <a:pPr>
              <a:buClr>
                <a:srgbClr val="990033"/>
              </a:buClr>
              <a:buFont typeface="Arial" pitchFamily="34" charset="0"/>
              <a:buChar char="•"/>
            </a:pPr>
            <a:endParaRPr lang="fr-FR" sz="1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hape 322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6000" cy="320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32</a:t>
            </a:fld>
            <a:endParaRPr lang="fr-FR" sz="1200" b="1" i="0" u="none" strike="noStrike" cap="none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323" name="Shape 323"/>
          <p:cNvSpPr txBox="1"/>
          <p:nvPr/>
        </p:nvSpPr>
        <p:spPr>
          <a:xfrm>
            <a:off x="758100" y="2132856"/>
            <a:ext cx="7627800" cy="118520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3200" b="1" dirty="0">
                <a:solidFill>
                  <a:srgbClr val="7B003B"/>
                </a:solidFill>
                <a:latin typeface="Arial Black"/>
                <a:ea typeface="Arial Black"/>
                <a:cs typeface="Arial Black"/>
                <a:sym typeface="Arial Black"/>
              </a:rPr>
              <a:t>Perception des conditions d’exercice dans le secteur </a:t>
            </a:r>
            <a:r>
              <a:rPr lang="fr-FR" sz="3200" b="1" dirty="0" smtClean="0">
                <a:solidFill>
                  <a:srgbClr val="7B003B"/>
                </a:solidFill>
                <a:latin typeface="Arial Black"/>
                <a:ea typeface="Arial Black"/>
                <a:cs typeface="Arial Black"/>
                <a:sym typeface="Arial Black"/>
              </a:rPr>
              <a:t>informel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fr-FR" sz="3600" b="1" dirty="0" smtClean="0">
              <a:solidFill>
                <a:srgbClr val="7B003B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2800" b="1" dirty="0" smtClean="0">
                <a:solidFill>
                  <a:srgbClr val="7B003B"/>
                </a:solidFill>
                <a:latin typeface="Arial Black"/>
                <a:ea typeface="Arial Black"/>
                <a:cs typeface="Arial Black"/>
                <a:sym typeface="Arial Black"/>
              </a:rPr>
              <a:t>Quelques résultats</a:t>
            </a:r>
            <a:endParaRPr lang="fr-FR" sz="2800" b="1" dirty="0">
              <a:solidFill>
                <a:srgbClr val="7B003B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b="1" dirty="0">
              <a:solidFill>
                <a:srgbClr val="7B003B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Shape 345"/>
          <p:cNvSpPr txBox="1">
            <a:spLocks noGrp="1"/>
          </p:cNvSpPr>
          <p:nvPr>
            <p:ph type="body" idx="1"/>
          </p:nvPr>
        </p:nvSpPr>
        <p:spPr>
          <a:xfrm>
            <a:off x="500034" y="2132856"/>
            <a:ext cx="8229600" cy="34563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indent="-342900">
              <a:lnSpc>
                <a:spcPct val="150000"/>
              </a:lnSpc>
              <a:buFont typeface="Overlock"/>
              <a:buChar char="•"/>
            </a:pP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L’indépendance</a:t>
            </a: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 : Principal avantage de l’exercice d’une activité informelle</a:t>
            </a:r>
          </a:p>
          <a:p>
            <a:pPr indent="-342900">
              <a:lnSpc>
                <a:spcPct val="150000"/>
              </a:lnSpc>
              <a:buFont typeface="Overlock"/>
              <a:buChar char="•"/>
            </a:pP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L’avenir incertain de leurs activités résume les principales inquiétudes  des chefs d’UPI</a:t>
            </a:r>
          </a:p>
          <a:p>
            <a:pPr indent="-342900">
              <a:lnSpc>
                <a:spcPct val="150000"/>
              </a:lnSpc>
              <a:buFont typeface="Overlock"/>
              <a:buChar char="•"/>
            </a:pP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Faible </a:t>
            </a: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souhait de transmission de l’activité à un membre de la famille </a:t>
            </a:r>
            <a:endParaRPr lang="fr-FR" sz="1600" b="1" dirty="0" smtClean="0">
              <a:solidFill>
                <a:schemeClr val="dk1"/>
              </a:solidFill>
              <a:latin typeface="+mn-lt"/>
            </a:endParaRPr>
          </a:p>
          <a:p>
            <a:pPr lvl="0" indent="-342900">
              <a:lnSpc>
                <a:spcPct val="150000"/>
              </a:lnSpc>
              <a:buFont typeface="Overlock"/>
              <a:buChar char="•"/>
            </a:pP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La majorité des </a:t>
            </a: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dirigeants des UPI </a:t>
            </a: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estime </a:t>
            </a: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que l’exercice de leurs activités se fait dans un climat hautement concurrentiel </a:t>
            </a:r>
          </a:p>
          <a:p>
            <a:pPr lvl="0" indent="-342900">
              <a:lnSpc>
                <a:spcPct val="150000"/>
              </a:lnSpc>
              <a:buFont typeface="Overlock"/>
              <a:buChar char="•"/>
            </a:pP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Cette concurrence est avant </a:t>
            </a:r>
            <a:r>
              <a:rPr lang="fr-FR" sz="1600" b="1" dirty="0" smtClean="0">
                <a:solidFill>
                  <a:schemeClr val="dk1"/>
                </a:solidFill>
                <a:latin typeface="+mn-lt"/>
              </a:rPr>
              <a:t>tout interne au secteur informel lui-même</a:t>
            </a:r>
          </a:p>
          <a:p>
            <a:pPr indent="-342900">
              <a:lnSpc>
                <a:spcPct val="150000"/>
              </a:lnSpc>
              <a:buFont typeface="Overlock"/>
              <a:buChar char="•"/>
            </a:pPr>
            <a:endParaRPr lang="fr-FR" sz="1600" b="1" dirty="0" smtClean="0">
              <a:solidFill>
                <a:schemeClr val="dk1"/>
              </a:solidFill>
              <a:latin typeface="+mn-lt"/>
            </a:endParaRPr>
          </a:p>
          <a:p>
            <a:pPr indent="-342900">
              <a:lnSpc>
                <a:spcPct val="150000"/>
              </a:lnSpc>
              <a:buNone/>
            </a:pPr>
            <a:endParaRPr lang="fr-FR" sz="1600" b="1" dirty="0" smtClean="0">
              <a:solidFill>
                <a:schemeClr val="dk1"/>
              </a:solidFill>
              <a:latin typeface="+mn-lt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119999"/>
              <a:buNone/>
            </a:pPr>
            <a:r>
              <a:rPr lang="fr-FR" sz="1600" b="1" u="none" strike="noStrike" cap="none" dirty="0" smtClean="0">
                <a:solidFill>
                  <a:schemeClr val="dk1"/>
                </a:solidFill>
                <a:latin typeface="+mn-lt"/>
                <a:ea typeface="Questrial"/>
                <a:cs typeface="Questrial"/>
                <a:sym typeface="Questrial"/>
              </a:rPr>
              <a:t> </a:t>
            </a:r>
            <a:endParaRPr lang="fr-FR" sz="1600" b="1" u="none" strike="noStrike" cap="none" dirty="0">
              <a:solidFill>
                <a:schemeClr val="dk1"/>
              </a:solidFill>
              <a:latin typeface="+mn-lt"/>
              <a:ea typeface="Questrial"/>
              <a:cs typeface="Questrial"/>
              <a:sym typeface="Quest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rgbClr val="7B003B"/>
              </a:buClr>
              <a:buSzPct val="25000"/>
              <a:buFont typeface="Overlock"/>
              <a:buNone/>
            </a:pPr>
            <a:r>
              <a:rPr lang="fr-FR" sz="2400" b="0" u="none" strike="noStrike" cap="none" dirty="0">
                <a:solidFill>
                  <a:schemeClr val="lt2"/>
                </a:solidFill>
                <a:latin typeface="+mn-lt"/>
                <a:ea typeface="Overlock"/>
                <a:cs typeface="Overlock"/>
                <a:sym typeface="Overlock"/>
              </a:rPr>
              <a:t/>
            </a:r>
            <a:br>
              <a:rPr lang="fr-FR" sz="2400" b="0" u="none" strike="noStrike" cap="none" dirty="0">
                <a:solidFill>
                  <a:schemeClr val="lt2"/>
                </a:solidFill>
                <a:latin typeface="+mn-lt"/>
                <a:ea typeface="Overlock"/>
                <a:cs typeface="Overlock"/>
                <a:sym typeface="Overlock"/>
              </a:rPr>
            </a:br>
            <a:endParaRPr lang="fr-FR" sz="2400" b="0" u="none" strike="noStrike" cap="none" dirty="0">
              <a:solidFill>
                <a:schemeClr val="lt2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sp>
        <p:nvSpPr>
          <p:cNvPr id="346" name="Shape 346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33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6" name="Shape 328"/>
          <p:cNvSpPr txBox="1">
            <a:spLocks noGrp="1"/>
          </p:cNvSpPr>
          <p:nvPr>
            <p:ph type="title"/>
          </p:nvPr>
        </p:nvSpPr>
        <p:spPr>
          <a:xfrm>
            <a:off x="467544" y="836712"/>
            <a:ext cx="8352928" cy="6406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lvl="6">
              <a:buSzPct val="25000"/>
            </a:pPr>
            <a:r>
              <a:rPr lang="fr-FR" sz="2400" dirty="0" smtClean="0">
                <a:solidFill>
                  <a:schemeClr val="tx1"/>
                </a:solidFill>
                <a:latin typeface="+mn-lt"/>
              </a:rPr>
              <a:t>Perception de l’exercice d’une activité informelle </a:t>
            </a:r>
            <a:r>
              <a:rPr lang="fr-FR" sz="2400" dirty="0" smtClean="0">
                <a:latin typeface="+mn-lt"/>
              </a:rPr>
              <a:t/>
            </a:r>
            <a:br>
              <a:rPr lang="fr-FR" sz="2400" dirty="0" smtClean="0">
                <a:latin typeface="+mn-lt"/>
              </a:rPr>
            </a:br>
            <a:endParaRPr lang="fr-FR" sz="2800" b="0" i="0" u="none" strike="noStrike" cap="none" dirty="0">
              <a:solidFill>
                <a:srgbClr val="C00000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Shape 382"/>
          <p:cNvSpPr txBox="1">
            <a:spLocks noGrp="1"/>
          </p:cNvSpPr>
          <p:nvPr>
            <p:ph type="body" idx="1"/>
          </p:nvPr>
        </p:nvSpPr>
        <p:spPr>
          <a:xfrm>
            <a:off x="179511" y="1628800"/>
            <a:ext cx="8445623" cy="39604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Pour financer de nouvelles créations, 82,2% des patrons ont eu recours à l’autofinancement,  9,6% à l’emprunt bancaire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.</a:t>
            </a:r>
          </a:p>
          <a:p>
            <a:pPr>
              <a:lnSpc>
                <a:spcPct val="150000"/>
              </a:lnSpc>
            </a:pP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Près de 9% des chefs d’UPI déclarent avoir eu recours aux crédits bancaires (11% dans l’industrie et 5,9% dans le BTP) pour le financement de leurs activités actuelles. 58,3% des demandeurs de crédit ont pu l’obtenir. </a:t>
            </a: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Dans l’exercice de leurs activités , le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manque de liquidité (44,5%), l’exiguïté de leur marché (25%)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sont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les principaux obstacles rencontrés par les chefs d’UPI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.. </a:t>
            </a: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  <a:buNone/>
            </a:pPr>
            <a:r>
              <a:rPr lang="fr-FR" sz="1800" b="0" i="0" u="none" strike="noStrike" cap="none" dirty="0">
                <a:solidFill>
                  <a:schemeClr val="bg2"/>
                </a:solidFill>
                <a:latin typeface="+mn-lt"/>
                <a:ea typeface="Overlock"/>
                <a:cs typeface="Overlock"/>
                <a:sym typeface="Overlock"/>
              </a:rPr>
              <a:t/>
            </a:r>
            <a:br>
              <a:rPr lang="fr-FR" sz="1800" b="0" i="0" u="none" strike="noStrike" cap="none" dirty="0">
                <a:solidFill>
                  <a:schemeClr val="bg2"/>
                </a:solidFill>
                <a:latin typeface="+mn-lt"/>
                <a:ea typeface="Overlock"/>
                <a:cs typeface="Overlock"/>
                <a:sym typeface="Overlock"/>
              </a:rPr>
            </a:br>
            <a:endParaRPr lang="fr-FR" sz="1800" b="0" i="0" u="none" strike="noStrike" cap="none" dirty="0">
              <a:solidFill>
                <a:schemeClr val="bg2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sp>
        <p:nvSpPr>
          <p:cNvPr id="383" name="Shape 383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34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6" name="Shape 328"/>
          <p:cNvSpPr txBox="1">
            <a:spLocks noGrp="1"/>
          </p:cNvSpPr>
          <p:nvPr>
            <p:ph type="title"/>
          </p:nvPr>
        </p:nvSpPr>
        <p:spPr>
          <a:xfrm>
            <a:off x="467543" y="980728"/>
            <a:ext cx="8064896" cy="50405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6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240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>Perception des conditions d’exercice dans le secteur informel</a:t>
            </a:r>
            <a:r>
              <a:rPr lang="fr-FR" sz="2800" b="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/>
            </a:r>
            <a:br>
              <a:rPr lang="fr-FR" sz="2800" b="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</a:br>
            <a:endParaRPr lang="fr-FR" sz="2800" b="0" i="0" u="none" strike="noStrike" cap="none" dirty="0">
              <a:solidFill>
                <a:srgbClr val="7B003B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Shape 382"/>
          <p:cNvSpPr txBox="1">
            <a:spLocks noGrp="1"/>
          </p:cNvSpPr>
          <p:nvPr>
            <p:ph type="body" idx="1"/>
          </p:nvPr>
        </p:nvSpPr>
        <p:spPr>
          <a:xfrm>
            <a:off x="179511" y="1628800"/>
            <a:ext cx="8445623" cy="337183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Un chef d’UPI sur dix déclare avoir eu des problèmes avec les agents de l'administration, une proportion portée à 13,5% pour les UPI non localisées et à 3,3% pour les UPI localisées. </a:t>
            </a: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Pour les UPI commerciales, les conflits sont dus pour 37,6% à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l’occupation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de l’espace public et pour 26% à l’encombrement de la chaussée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.</a:t>
            </a:r>
          </a:p>
          <a:p>
            <a:pPr>
              <a:lnSpc>
                <a:spcPct val="150000"/>
              </a:lnSpc>
            </a:pP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L’activité jugée illégale (37,6%) et l’abus de certains agents de l’Etat (26,4%) sont avancés comme premières raisons des litiges pour les UPI du secteur des services. </a:t>
            </a:r>
          </a:p>
          <a:p>
            <a:pPr>
              <a:lnSpc>
                <a:spcPct val="150000"/>
              </a:lnSpc>
              <a:buNone/>
            </a:pPr>
            <a:r>
              <a:rPr lang="fr-FR" sz="1800" b="1" i="0" u="none" strike="noStrike" cap="none" dirty="0">
                <a:solidFill>
                  <a:schemeClr val="bg2"/>
                </a:solidFill>
                <a:latin typeface="+mn-lt"/>
                <a:ea typeface="Overlock"/>
                <a:cs typeface="Overlock"/>
                <a:sym typeface="Overlock"/>
              </a:rPr>
              <a:t/>
            </a:r>
            <a:br>
              <a:rPr lang="fr-FR" sz="1800" b="1" i="0" u="none" strike="noStrike" cap="none" dirty="0">
                <a:solidFill>
                  <a:schemeClr val="bg2"/>
                </a:solidFill>
                <a:latin typeface="+mn-lt"/>
                <a:ea typeface="Overlock"/>
                <a:cs typeface="Overlock"/>
                <a:sym typeface="Overlock"/>
              </a:rPr>
            </a:br>
            <a:endParaRPr lang="fr-FR" sz="1800" b="1" i="0" u="none" strike="noStrike" cap="none" dirty="0">
              <a:solidFill>
                <a:schemeClr val="bg2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sp>
        <p:nvSpPr>
          <p:cNvPr id="383" name="Shape 383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35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6" name="Shape 328"/>
          <p:cNvSpPr txBox="1">
            <a:spLocks noGrp="1"/>
          </p:cNvSpPr>
          <p:nvPr>
            <p:ph type="title"/>
          </p:nvPr>
        </p:nvSpPr>
        <p:spPr>
          <a:xfrm>
            <a:off x="467543" y="980728"/>
            <a:ext cx="8064896" cy="50405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6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240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>Perception des conditions d’exercice dans le secteur informel</a:t>
            </a:r>
            <a:r>
              <a:rPr lang="fr-FR" sz="2800" b="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/>
            </a:r>
            <a:br>
              <a:rPr lang="fr-FR" sz="2800" b="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</a:br>
            <a:endParaRPr lang="fr-FR" sz="2800" b="0" i="0" u="none" strike="noStrike" cap="none" dirty="0">
              <a:solidFill>
                <a:srgbClr val="7B003B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Shape 382"/>
          <p:cNvSpPr txBox="1">
            <a:spLocks noGrp="1"/>
          </p:cNvSpPr>
          <p:nvPr>
            <p:ph type="body" idx="1"/>
          </p:nvPr>
        </p:nvSpPr>
        <p:spPr>
          <a:xfrm>
            <a:off x="179511" y="2132856"/>
            <a:ext cx="8445623" cy="302433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Plus de 90% des chefs des unités commerciales non localisées ont formulé leur désir de pouvoir bénéficier des marchés pilotes. </a:t>
            </a: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Ces derniers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mettent en avant " la proximité des clients " (47,3%) et "un coût d’installation abordable" (34,1%) comme principales conditions lors de la mise en place de tels marchés.</a:t>
            </a:r>
          </a:p>
          <a:p>
            <a:pPr>
              <a:lnSpc>
                <a:spcPct val="150000"/>
              </a:lnSpc>
              <a:buNone/>
            </a:pP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  <a:buNone/>
            </a:pPr>
            <a:r>
              <a:rPr lang="fr-FR" sz="1800" b="1" i="0" u="none" strike="noStrike" cap="none" dirty="0">
                <a:solidFill>
                  <a:schemeClr val="bg2"/>
                </a:solidFill>
                <a:latin typeface="+mn-lt"/>
                <a:ea typeface="Overlock"/>
                <a:cs typeface="Overlock"/>
                <a:sym typeface="Overlock"/>
              </a:rPr>
              <a:t/>
            </a:r>
            <a:br>
              <a:rPr lang="fr-FR" sz="1800" b="1" i="0" u="none" strike="noStrike" cap="none" dirty="0">
                <a:solidFill>
                  <a:schemeClr val="bg2"/>
                </a:solidFill>
                <a:latin typeface="+mn-lt"/>
                <a:ea typeface="Overlock"/>
                <a:cs typeface="Overlock"/>
                <a:sym typeface="Overlock"/>
              </a:rPr>
            </a:br>
            <a:endParaRPr lang="fr-FR" sz="1800" b="1" i="0" u="none" strike="noStrike" cap="none" dirty="0">
              <a:solidFill>
                <a:schemeClr val="bg2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sp>
        <p:nvSpPr>
          <p:cNvPr id="383" name="Shape 383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36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6" name="Shape 328"/>
          <p:cNvSpPr txBox="1">
            <a:spLocks noGrp="1"/>
          </p:cNvSpPr>
          <p:nvPr>
            <p:ph type="title"/>
          </p:nvPr>
        </p:nvSpPr>
        <p:spPr>
          <a:xfrm>
            <a:off x="467543" y="980728"/>
            <a:ext cx="8064896" cy="50405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6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240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>Perception des conditions d’exercice dans le secteur informel</a:t>
            </a:r>
            <a:r>
              <a:rPr lang="fr-FR" sz="2800" b="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/>
            </a:r>
            <a:br>
              <a:rPr lang="fr-FR" sz="2800" b="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</a:br>
            <a:endParaRPr lang="fr-FR" sz="2800" b="0" i="0" u="none" strike="noStrike" cap="none" dirty="0">
              <a:solidFill>
                <a:srgbClr val="7B003B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Shape 382"/>
          <p:cNvSpPr txBox="1">
            <a:spLocks noGrp="1"/>
          </p:cNvSpPr>
          <p:nvPr>
            <p:ph type="body" idx="1"/>
          </p:nvPr>
        </p:nvSpPr>
        <p:spPr>
          <a:xfrm>
            <a:off x="179511" y="1628800"/>
            <a:ext cx="8445623" cy="39604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Moins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de la moitié (44%) des chefs d’UPI considère que les UPI semblables aux leurs sont capables de se développer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.</a:t>
            </a:r>
          </a:p>
          <a:p>
            <a:pPr>
              <a:lnSpc>
                <a:spcPct val="150000"/>
              </a:lnSpc>
            </a:pP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Pour </a:t>
            </a:r>
            <a:r>
              <a:rPr lang="fr-FR" sz="1600" b="1" dirty="0" smtClean="0">
                <a:solidFill>
                  <a:schemeClr val="bg2"/>
                </a:solidFill>
                <a:latin typeface="+mn-lt"/>
              </a:rPr>
              <a:t>51,7% de ces derniers, le principal moyen de se développer est l’augmentation du capital investi, pour 18,4% c’est le choix d’un emplacement stratégique et pour 12,7% c’est plutôt l’amélioration de la qualité de leur production. </a:t>
            </a:r>
          </a:p>
          <a:p>
            <a:pPr>
              <a:lnSpc>
                <a:spcPct val="150000"/>
              </a:lnSpc>
              <a:buNone/>
            </a:pPr>
            <a:endParaRPr lang="fr-FR" sz="1600" b="1" dirty="0" smtClean="0">
              <a:solidFill>
                <a:schemeClr val="bg2"/>
              </a:solidFill>
              <a:latin typeface="+mn-lt"/>
            </a:endParaRPr>
          </a:p>
          <a:p>
            <a:pPr>
              <a:lnSpc>
                <a:spcPct val="150000"/>
              </a:lnSpc>
              <a:buNone/>
            </a:pPr>
            <a:r>
              <a:rPr lang="fr-FR" sz="1800" b="1" i="0" u="none" strike="noStrike" cap="none" dirty="0">
                <a:solidFill>
                  <a:schemeClr val="bg2"/>
                </a:solidFill>
                <a:latin typeface="+mn-lt"/>
                <a:ea typeface="Overlock"/>
                <a:cs typeface="Overlock"/>
                <a:sym typeface="Overlock"/>
              </a:rPr>
              <a:t/>
            </a:r>
            <a:br>
              <a:rPr lang="fr-FR" sz="1800" b="1" i="0" u="none" strike="noStrike" cap="none" dirty="0">
                <a:solidFill>
                  <a:schemeClr val="bg2"/>
                </a:solidFill>
                <a:latin typeface="+mn-lt"/>
                <a:ea typeface="Overlock"/>
                <a:cs typeface="Overlock"/>
                <a:sym typeface="Overlock"/>
              </a:rPr>
            </a:br>
            <a:endParaRPr lang="fr-FR" sz="1800" b="1" i="0" u="none" strike="noStrike" cap="none" dirty="0">
              <a:solidFill>
                <a:schemeClr val="bg2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  <p:sp>
        <p:nvSpPr>
          <p:cNvPr id="383" name="Shape 383"/>
          <p:cNvSpPr txBox="1">
            <a:spLocks noGrp="1"/>
          </p:cNvSpPr>
          <p:nvPr>
            <p:ph type="sldNum" idx="12"/>
          </p:nvPr>
        </p:nvSpPr>
        <p:spPr>
          <a:xfrm>
            <a:off x="7737475" y="6513512"/>
            <a:ext cx="1385888" cy="320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fr-FR" sz="1200" b="1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37</a:t>
            </a:fld>
            <a:endParaRPr lang="fr-FR" sz="1200" b="1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6" name="Shape 328"/>
          <p:cNvSpPr txBox="1">
            <a:spLocks noGrp="1"/>
          </p:cNvSpPr>
          <p:nvPr>
            <p:ph type="title"/>
          </p:nvPr>
        </p:nvSpPr>
        <p:spPr>
          <a:xfrm>
            <a:off x="467543" y="980728"/>
            <a:ext cx="8064896" cy="50405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6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fr-FR" sz="240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>Perception des conditions d’exercice dans le secteur informel</a:t>
            </a:r>
            <a:r>
              <a:rPr lang="fr-FR" sz="2800" b="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  <a:t/>
            </a:r>
            <a:br>
              <a:rPr lang="fr-FR" sz="2800" b="0" i="0" u="none" strike="noStrike" cap="none" dirty="0">
                <a:solidFill>
                  <a:srgbClr val="7B003B"/>
                </a:solidFill>
                <a:latin typeface="+mn-lt"/>
                <a:ea typeface="Overlock"/>
                <a:cs typeface="Overlock"/>
                <a:sym typeface="Overlock"/>
              </a:rPr>
            </a:br>
            <a:endParaRPr lang="fr-FR" sz="2800" b="0" i="0" u="none" strike="noStrike" cap="none" dirty="0">
              <a:solidFill>
                <a:srgbClr val="7B003B"/>
              </a:solidFill>
              <a:latin typeface="+mn-lt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4294967295"/>
          </p:nvPr>
        </p:nvSpPr>
        <p:spPr>
          <a:xfrm>
            <a:off x="7737475" y="6513513"/>
            <a:ext cx="1385888" cy="3206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9711C7E-30E4-4D64-B914-9ACDA31EF225}" type="slidenum">
              <a:rPr lang="fr-FR" smtClean="0"/>
              <a:pPr>
                <a:defRPr/>
              </a:pPr>
              <a:t>38</a:t>
            </a:fld>
            <a:endParaRPr lang="fr-FR" dirty="0"/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214313" y="2428875"/>
            <a:ext cx="8429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Clr>
                <a:srgbClr val="7B003B"/>
              </a:buClr>
              <a:buSzPct val="120000"/>
            </a:pPr>
            <a:r>
              <a:rPr lang="fr-FR" sz="3200">
                <a:solidFill>
                  <a:srgbClr val="7B003B"/>
                </a:solidFill>
                <a:latin typeface="Arial Black" pitchFamily="34" charset="0"/>
              </a:rPr>
              <a:t>Merci de votre attention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cp_model">
  <a:themeElements>
    <a:clrScheme name="hcp_mode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1772</TotalTime>
  <Words>2056</Words>
  <Application>Microsoft Office PowerPoint</Application>
  <PresentationFormat>Affichage à l'écran (4:3)</PresentationFormat>
  <Paragraphs>611</Paragraphs>
  <Slides>38</Slides>
  <Notes>35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7" baseType="lpstr">
      <vt:lpstr>Arial</vt:lpstr>
      <vt:lpstr>Arial Black</vt:lpstr>
      <vt:lpstr>Overlock</vt:lpstr>
      <vt:lpstr>Questrial</vt:lpstr>
      <vt:lpstr>Times New Roman</vt:lpstr>
      <vt:lpstr>Pinyon Script</vt:lpstr>
      <vt:lpstr>Calibri</vt:lpstr>
      <vt:lpstr>Berlin Sans FB Demi</vt:lpstr>
      <vt:lpstr>hcp_model</vt:lpstr>
      <vt:lpstr>Diapositive 1</vt:lpstr>
      <vt:lpstr>Diapositive 2</vt:lpstr>
      <vt:lpstr>Diapositive 3</vt:lpstr>
      <vt:lpstr>Objectifs de l’enquête sur le secteur informel  2013-2014   </vt:lpstr>
      <vt:lpstr>Aspects méthodologiques </vt:lpstr>
      <vt:lpstr>Diapositive 6</vt:lpstr>
      <vt:lpstr>Evolution de la structure sectorielle des UPI</vt:lpstr>
      <vt:lpstr>Répartition des UPI selon le type de local</vt:lpstr>
      <vt:lpstr>Evolution de l'enregistrement des UPI à la taxe professionnelle selon le type de local</vt:lpstr>
      <vt:lpstr>Evolution du niveau scolaire des chefs d’UPI entre 2007 et 2013</vt:lpstr>
      <vt:lpstr>Evolution de la présence féminine dans la direction des UPI entre 2007 et 2013</vt:lpstr>
      <vt:lpstr>Type d'activité des chefs d'UPI avant la création de leur unité</vt:lpstr>
      <vt:lpstr>Statut professionnel des chefs d’UPI avant la création de leur unité</vt:lpstr>
      <vt:lpstr>Secteur d'activité des chefs d’UPI avant la création de leur unité</vt:lpstr>
      <vt:lpstr>Diapositive 15</vt:lpstr>
      <vt:lpstr>Evolution de la structure du CA du secteur informel par secteur d'activité</vt:lpstr>
      <vt:lpstr>Diapositive 17</vt:lpstr>
      <vt:lpstr>Structure de la Production informelle par secteur d'activité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Evolution de la Valeur ajoutée informelle par secteur d'activités </vt:lpstr>
      <vt:lpstr>Diapositive 26</vt:lpstr>
      <vt:lpstr>Contribution du secteur informel à l’économie nationale</vt:lpstr>
      <vt:lpstr>Diapositive 28</vt:lpstr>
      <vt:lpstr>Evolution du taux de salariat dans le secteur informel par secteur</vt:lpstr>
      <vt:lpstr>Evolution de la part des femmes dans l'emploi du secteur informel </vt:lpstr>
      <vt:lpstr>Une faible productivité du travail dans le secteur informel</vt:lpstr>
      <vt:lpstr>Diapositive 32</vt:lpstr>
      <vt:lpstr>Perception de l’exercice d’une activité informelle  </vt:lpstr>
      <vt:lpstr>Perception des conditions d’exercice dans le secteur informel </vt:lpstr>
      <vt:lpstr>Perception des conditions d’exercice dans le secteur informel </vt:lpstr>
      <vt:lpstr>Perception des conditions d’exercice dans le secteur informel </vt:lpstr>
      <vt:lpstr>Perception des conditions d’exercice dans le secteur informel </vt:lpstr>
      <vt:lpstr>Diapositive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Souhil El Khaldi</dc:creator>
  <cp:lastModifiedBy>mbennani</cp:lastModifiedBy>
  <cp:revision>176</cp:revision>
  <dcterms:modified xsi:type="dcterms:W3CDTF">2016-10-12T13:32:25Z</dcterms:modified>
</cp:coreProperties>
</file>