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31"/>
  </p:notesMasterIdLst>
  <p:handoutMasterIdLst>
    <p:handoutMasterId r:id="rId32"/>
  </p:handoutMasterIdLst>
  <p:sldIdLst>
    <p:sldId id="518" r:id="rId2"/>
    <p:sldId id="546" r:id="rId3"/>
    <p:sldId id="550" r:id="rId4"/>
    <p:sldId id="551" r:id="rId5"/>
    <p:sldId id="545" r:id="rId6"/>
    <p:sldId id="525" r:id="rId7"/>
    <p:sldId id="521" r:id="rId8"/>
    <p:sldId id="522" r:id="rId9"/>
    <p:sldId id="552" r:id="rId10"/>
    <p:sldId id="553" r:id="rId11"/>
    <p:sldId id="527" r:id="rId12"/>
    <p:sldId id="554" r:id="rId13"/>
    <p:sldId id="555" r:id="rId14"/>
    <p:sldId id="556" r:id="rId15"/>
    <p:sldId id="557" r:id="rId16"/>
    <p:sldId id="558" r:id="rId17"/>
    <p:sldId id="559" r:id="rId18"/>
    <p:sldId id="566" r:id="rId19"/>
    <p:sldId id="567" r:id="rId20"/>
    <p:sldId id="568" r:id="rId21"/>
    <p:sldId id="569" r:id="rId22"/>
    <p:sldId id="571" r:id="rId23"/>
    <p:sldId id="570" r:id="rId24"/>
    <p:sldId id="560" r:id="rId25"/>
    <p:sldId id="561" r:id="rId26"/>
    <p:sldId id="562" r:id="rId27"/>
    <p:sldId id="563" r:id="rId28"/>
    <p:sldId id="564" r:id="rId29"/>
    <p:sldId id="565" r:id="rId30"/>
  </p:sldIdLst>
  <p:sldSz cx="9144000" cy="6858000" type="screen4x3"/>
  <p:notesSz cx="6788150" cy="992346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CC6600"/>
    <a:srgbClr val="E51B2E"/>
    <a:srgbClr val="FF9933"/>
    <a:srgbClr val="6600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11" autoAdjust="0"/>
    <p:restoredTop sz="91787" autoAdjust="0"/>
  </p:normalViewPr>
  <p:slideViewPr>
    <p:cSldViewPr>
      <p:cViewPr>
        <p:scale>
          <a:sx n="60" d="100"/>
          <a:sy n="60" d="100"/>
        </p:scale>
        <p:origin x="-1728" y="-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84"/>
    </p:cViewPr>
  </p:sorterViewPr>
  <p:notesViewPr>
    <p:cSldViewPr>
      <p:cViewPr varScale="1">
        <p:scale>
          <a:sx n="48" d="100"/>
          <a:sy n="48" d="100"/>
        </p:scale>
        <p:origin x="-2742" y="-114"/>
      </p:cViewPr>
      <p:guideLst>
        <p:guide orient="horz" pos="3126"/>
        <p:guide pos="213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448" cy="496650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l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4087" y="0"/>
            <a:ext cx="2942447" cy="496650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FBB2A5-0A55-4AA3-BC00-1334B6DB087A}" type="datetimeFigureOut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5227"/>
            <a:ext cx="2942448" cy="496650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l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4087" y="9425227"/>
            <a:ext cx="2942447" cy="496650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4C6D96-2EDD-4A41-9635-C7B1B4407CD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8404843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2448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4087" y="0"/>
            <a:ext cx="2942447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2813" y="744538"/>
            <a:ext cx="4962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654" y="4714201"/>
            <a:ext cx="5430843" cy="446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5227"/>
            <a:ext cx="2942448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087" y="9425227"/>
            <a:ext cx="2942447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6BED13-9363-4266-AF9B-F3905C5907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0602414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latin typeface="Arial" charset="0"/>
              <a:ea typeface="+mn-ea"/>
              <a:cs typeface="Arial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" name="Picture 3" descr="contenu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 userDrawn="1"/>
          </p:nvSpPr>
          <p:spPr bwMode="auto">
            <a:xfrm>
              <a:off x="2200" y="4103"/>
              <a:ext cx="13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FR" sz="1400" b="1">
                  <a:latin typeface="Century Gothic" pitchFamily="34" charset="0"/>
                </a:rPr>
                <a:t>www.hcp.ma</a:t>
              </a:r>
            </a:p>
          </p:txBody>
        </p:sp>
      </p:grp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419475" y="6453188"/>
            <a:ext cx="1873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fr-FR"/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 b="1">
                <a:solidFill>
                  <a:srgbClr val="F18E00"/>
                </a:solidFill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r" rtl="1">
              <a:defRPr/>
            </a:lvl1pPr>
          </a:lstStyle>
          <a:p>
            <a:pPr>
              <a:defRPr/>
            </a:pPr>
            <a:fld id="{F6236F84-8E6E-451F-95B9-C713DDE214AD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37475" y="6513513"/>
            <a:ext cx="1385888" cy="3190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35B51-BECD-4DCC-93E9-769BE4D79A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3D6C3-A828-4ADB-81F2-2813C387B380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8FD63-3AE5-41D6-9A12-8BC70C02BA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B45A6-906B-47F9-9B76-6097C7AC9D67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E6F7D-6C72-48E2-9562-C0A12722DF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4038600" cy="3992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038600" cy="3992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F807D-9F83-41BD-8194-215771C5A73F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929C7-2241-44A8-9C08-A92D0D5684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3AF17-51C7-436F-B614-5D83185B99A9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8BD24-483A-487E-AF61-47B5B5770F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32C48-E175-4EC4-A071-E7D870EADD60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4E46D-9DB1-4F00-BFA2-F0F01A9497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39DD4-86B1-447A-A2E5-D266EFD21073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23949-0251-46C5-A3E1-05EFBD902C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ABA68-C03A-40FB-8077-CBCCC652F35D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1F874-C872-4A82-AD2B-EA11E8AAB7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B6087-D231-4D65-ABA2-07FE2EE372DF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795A5-7754-4D25-850A-DEB185D1F5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908BA-1DDB-4AB7-9980-008829F07D68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3A163-FF61-4C62-B034-4497BB6962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765175"/>
            <a:ext cx="2057400" cy="53609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765175"/>
            <a:ext cx="6019800" cy="53609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93B36-941D-4C9D-9967-AE235C964BB5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793EC-12DD-4264-88C6-E8D4A5D91A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2133600"/>
            <a:ext cx="4038600" cy="39925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038600" cy="39925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C5A0F-8686-4935-A72C-CA6A8FC400BF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DC131-FDE8-4327-9F97-43A01F7EC7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77D3F-2C12-436D-9D14-99B392496328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79932-A9B9-4C2A-9D9B-DAD5F187AE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C21EA-72EC-4632-B0C2-AF20D259600F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0B91F-59F1-4EF3-B8C2-A3FE3B1D58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r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13A79-353D-4A40-B8FA-C9889E83EDCA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2E414-01FC-4FDD-933A-DAED17C7975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E9BEE-6E14-4FCB-9C6E-F3F856580168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F3799-2D29-4823-89B5-9D3DD76DA8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1271" name="Picture 3" descr="contenu"/>
            <p:cNvPicPr>
              <a:picLocks noChangeAspect="1" noChangeArrowheads="1"/>
            </p:cNvPicPr>
            <p:nvPr userDrawn="1"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5236" name="Text Box 4"/>
            <p:cNvSpPr txBox="1">
              <a:spLocks noChangeArrowheads="1"/>
            </p:cNvSpPr>
            <p:nvPr userDrawn="1"/>
          </p:nvSpPr>
          <p:spPr bwMode="auto">
            <a:xfrm>
              <a:off x="2200" y="4103"/>
              <a:ext cx="13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FR" sz="1400" b="1">
                  <a:latin typeface="Century Gothic" pitchFamily="34" charset="0"/>
                </a:rPr>
                <a:t>www.hcp.ma</a:t>
              </a:r>
            </a:p>
          </p:txBody>
        </p:sp>
      </p:grpSp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765175"/>
            <a:ext cx="698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126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133600"/>
            <a:ext cx="8229600" cy="399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</p:txBody>
      </p:sp>
      <p:sp>
        <p:nvSpPr>
          <p:cNvPr id="9523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13513"/>
            <a:ext cx="10969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 sz="1200" b="1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598B25E9-06DE-42C1-8EA8-F3EF49863A5A}" type="datetime1">
              <a:rPr lang="fr-FR"/>
              <a:pPr>
                <a:defRPr/>
              </a:pPr>
              <a:t>08/12/2016</a:t>
            </a:fld>
            <a:endParaRPr lang="fr-FR"/>
          </a:p>
        </p:txBody>
      </p:sp>
      <p:sp>
        <p:nvSpPr>
          <p:cNvPr id="9524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37475" y="6513513"/>
            <a:ext cx="13858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034C8A1E-4633-493F-A2A0-AC43CF419F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8" r:id="rId1"/>
    <p:sldLayoutId id="2147484553" r:id="rId2"/>
    <p:sldLayoutId id="2147484554" r:id="rId3"/>
    <p:sldLayoutId id="2147484555" r:id="rId4"/>
    <p:sldLayoutId id="2147484556" r:id="rId5"/>
    <p:sldLayoutId id="2147484557" r:id="rId6"/>
    <p:sldLayoutId id="2147484558" r:id="rId7"/>
    <p:sldLayoutId id="2147484559" r:id="rId8"/>
    <p:sldLayoutId id="2147484560" r:id="rId9"/>
    <p:sldLayoutId id="2147484561" r:id="rId10"/>
    <p:sldLayoutId id="2147484562" r:id="rId11"/>
    <p:sldLayoutId id="2147484563" r:id="rId12"/>
    <p:sldLayoutId id="2147484564" r:id="rId13"/>
    <p:sldLayoutId id="2147484565" r:id="rId14"/>
    <p:sldLayoutId id="2147484566" r:id="rId15"/>
    <p:sldLayoutId id="2147484567" r:id="rId1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7B003B"/>
        </a:buClr>
        <a:buSzPct val="120000"/>
        <a:buBlip>
          <a:blip r:embed="rId19"/>
        </a:buBlip>
        <a:defRPr sz="24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18E00"/>
        </a:buClr>
        <a:buSzPct val="120000"/>
        <a:buFont typeface="Arial" charset="0"/>
        <a:buBlip>
          <a:blip r:embed="rId20"/>
        </a:buBlip>
        <a:defRPr sz="20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20000"/>
        <a:buBlip>
          <a:blip r:embed="rId21"/>
        </a:buBlip>
        <a:defRPr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/>
          <a:lstStyle/>
          <a:p>
            <a:pPr rtl="1"/>
            <a:r>
              <a:rPr lang="ar-SA" sz="2800" dirty="0"/>
              <a:t>البحث الوطني حول تصور الأسر لتدابير التنمية المستدامة 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ar-SA" sz="2800" dirty="0" smtClean="0"/>
              <a:t>2016</a:t>
            </a:r>
            <a:endParaRPr lang="en-US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MA" dirty="0" smtClean="0">
                <a:solidFill>
                  <a:srgbClr val="7B003B"/>
                </a:solidFill>
                <a:latin typeface="+mj-lt"/>
                <a:ea typeface="+mj-ea"/>
                <a:cs typeface="+mj-cs"/>
              </a:rPr>
              <a:t>خلاصة النتائج الأولية</a:t>
            </a:r>
            <a:endParaRPr lang="fr-FR" dirty="0">
              <a:solidFill>
                <a:srgbClr val="7B003B"/>
              </a:solidFill>
              <a:latin typeface="+mj-lt"/>
              <a:ea typeface="+mj-ea"/>
              <a:cs typeface="+mj-cs"/>
            </a:endParaRPr>
          </a:p>
          <a:p>
            <a:pPr algn="r"/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/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/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l" rtl="1"/>
            <a:r>
              <a:rPr lang="ar-MA" sz="1000" dirty="0" smtClean="0">
                <a:solidFill>
                  <a:srgbClr val="7B003B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06 دجنبر 2016 </a:t>
            </a:r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endParaRPr lang="fr-FR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9135B51-BECD-4DCC-93E9-769BE4D79A30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contenu 5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688632"/>
          </a:xfrm>
        </p:spPr>
        <p:txBody>
          <a:bodyPr/>
          <a:lstStyle/>
          <a:p>
            <a:pPr marL="0" indent="0" algn="r" rtl="1"/>
            <a:r>
              <a:rPr lang="ar-M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ar-S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سياق </a:t>
            </a:r>
            <a:r>
              <a:rPr lang="ar-SA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و مبررات البحث</a:t>
            </a:r>
            <a:endParaRPr lang="fr-FR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/>
            <a:r>
              <a:rPr lang="ar-M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ar-S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بعض </a:t>
            </a:r>
            <a:r>
              <a:rPr lang="ar-SA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الجوانب المنهجية للبحث</a:t>
            </a:r>
            <a:endParaRPr lang="fr-FR" sz="1100" b="1" dirty="0" smtClean="0">
              <a:solidFill>
                <a:schemeClr val="tx1"/>
              </a:solidFill>
            </a:endParaRPr>
          </a:p>
          <a:p>
            <a:pPr algn="r" rtl="1"/>
            <a:r>
              <a:rPr lang="ar-SA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تقديم ال</a:t>
            </a:r>
            <a:r>
              <a:rPr lang="ar-MA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نتائج الاولية حسب مختلف أبعاد التنمية المستدامة</a:t>
            </a: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الفقر والفوارق الاجتماعية </a:t>
            </a:r>
            <a:endParaRPr lang="fr-FR" sz="2800" b="1" dirty="0">
              <a:solidFill>
                <a:schemeClr val="tx1"/>
              </a:solidFill>
              <a:ea typeface="+mn-ea"/>
              <a:cs typeface="+mn-cs"/>
            </a:endParaRP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الصحة</a:t>
            </a: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التعليم والتكوين</a:t>
            </a:r>
            <a:endParaRPr lang="fr-FR" sz="2800" b="1" dirty="0">
              <a:solidFill>
                <a:schemeClr val="tx1"/>
              </a:solidFill>
              <a:ea typeface="+mn-ea"/>
              <a:cs typeface="+mn-cs"/>
            </a:endParaRP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التشغيل اللائق</a:t>
            </a: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المساواة  بين الجنسين</a:t>
            </a:r>
            <a:endParaRPr lang="fr-FR" sz="2800" b="1" dirty="0">
              <a:solidFill>
                <a:schemeClr val="tx1"/>
              </a:solidFill>
              <a:ea typeface="+mn-ea"/>
              <a:cs typeface="+mn-cs"/>
            </a:endParaRP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البيئة</a:t>
            </a:r>
            <a:endParaRPr lang="fr-FR" sz="2800" b="1" dirty="0">
              <a:solidFill>
                <a:schemeClr val="tx1"/>
              </a:solidFill>
              <a:ea typeface="+mn-ea"/>
              <a:cs typeface="+mn-cs"/>
            </a:endParaRPr>
          </a:p>
          <a:p>
            <a:pPr lvl="1" algn="r" rtl="1"/>
            <a:r>
              <a:rPr lang="ar-MA" sz="2800" b="1" dirty="0">
                <a:solidFill>
                  <a:schemeClr val="tx1"/>
                </a:solidFill>
                <a:ea typeface="+mn-ea"/>
                <a:cs typeface="+mn-cs"/>
              </a:rPr>
              <a:t>مجتمع مسالم </a:t>
            </a:r>
          </a:p>
          <a:p>
            <a:pPr lvl="1" algn="r" rtl="1"/>
            <a:r>
              <a:rPr lang="ar-SA" sz="2800" b="1" dirty="0">
                <a:solidFill>
                  <a:schemeClr val="tx1"/>
                </a:solidFill>
                <a:ea typeface="+mn-ea"/>
                <a:cs typeface="+mn-cs"/>
              </a:rPr>
              <a:t>العلم بأهداف التنمية المستدامة والتصورات المستقبلية</a:t>
            </a:r>
            <a:endParaRPr lang="en-US" sz="2800" b="1" dirty="0">
              <a:solidFill>
                <a:schemeClr val="tx1"/>
              </a:solidFill>
              <a:ea typeface="+mn-ea"/>
              <a:cs typeface="+mn-cs"/>
            </a:endParaRPr>
          </a:p>
          <a:p>
            <a:pPr marL="457200" lvl="1" indent="0" algn="r" rtl="1">
              <a:buNone/>
            </a:pPr>
            <a:endParaRPr lang="fr-FR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 algn="r" rt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>
              <a:buFontTx/>
              <a:buNone/>
            </a:pPr>
            <a:endParaRPr lang="fr-FR" dirty="0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endParaRPr lang="fr-FR" dirty="0" smtClean="0"/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1979712" y="612797"/>
            <a:ext cx="5334000" cy="4619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/>
            <a:r>
              <a:rPr lang="ar-MA" sz="2400" b="1" noProof="1" smtClean="0">
                <a:solidFill>
                  <a:srgbClr val="7B003B"/>
                </a:solidFill>
                <a:latin typeface="Berlin Sans FB Demi" pitchFamily="34" charset="0"/>
              </a:rPr>
              <a:t>المحتوى</a:t>
            </a:r>
            <a:r>
              <a:rPr lang="fr-FR" sz="2400" b="1" noProof="1" smtClean="0">
                <a:solidFill>
                  <a:srgbClr val="7B003B"/>
                </a:solidFill>
                <a:latin typeface="Berlin Sans FB Demi" pitchFamily="34" charset="0"/>
              </a:rPr>
              <a:t> </a:t>
            </a:r>
            <a:endParaRPr lang="fr-FR" sz="2400" b="1" noProof="1">
              <a:solidFill>
                <a:srgbClr val="7B003B"/>
              </a:solidFill>
              <a:latin typeface="Berlin Sans FB Demi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4511B72-975B-49A5-9DBF-305B46BEC184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z="2000" dirty="0" smtClean="0">
                <a:latin typeface="Times New Roman" pitchFamily="18" charset="0"/>
                <a:cs typeface="Times New Roman" pitchFamily="18" charset="0"/>
              </a:rPr>
              <a:t>سياق و مبررات البحث</a:t>
            </a:r>
            <a:r>
              <a:rPr lang="fr-FR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pPr lvl="0" algn="r" rtl="1">
              <a:lnSpc>
                <a:spcPct val="20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التزامات المملكة المغربية بخصوص اهداف التنمية المستدامة.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 rtl="1">
              <a:lnSpc>
                <a:spcPct val="20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طبيعة و تعقد خطة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2030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للتنمية المستدامة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التي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تتميز بترابط و تداخل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مختلف الابعاد </a:t>
            </a:r>
            <a:r>
              <a:rPr lang="ar-S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الإجتماعية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ar-S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الإقتصادية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، و البيئية.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 rtl="1">
              <a:lnSpc>
                <a:spcPct val="20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اغناء قاعدة المعطيات حول تصور الساكنة للإشكاليات المنبثقة من بعض هذه الأهداف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r" rtl="1">
              <a:lnSpc>
                <a:spcPct val="20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إمكانية تكييف مرامي هذه الأهداف مع الواقع الاجتماعي و الاقتصادي الوطني لتحقيق الأهداف المسطرة.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rtl="1">
              <a:lnSpc>
                <a:spcPct val="200000"/>
              </a:lnSpc>
              <a:buNone/>
            </a:pPr>
            <a:r>
              <a:rPr lang="fr-FR" dirty="0" smtClean="0"/>
              <a:t> </a:t>
            </a:r>
          </a:p>
          <a:p>
            <a:pPr algn="r" rtl="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097766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908720"/>
            <a:ext cx="6985000" cy="576064"/>
          </a:xfrm>
        </p:spPr>
        <p:txBody>
          <a:bodyPr/>
          <a:lstStyle/>
          <a:p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r-S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بعض الجوانب المنهجية للبحث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24536"/>
          </a:xfrm>
        </p:spPr>
        <p:txBody>
          <a:bodyPr/>
          <a:lstStyle/>
          <a:p>
            <a:pPr lvl="0" algn="just" rtl="1">
              <a:lnSpc>
                <a:spcPct val="15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يتطرق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هذا البحث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لأهم ابعاد هذه الأهداف من خلال مجموعة من الاسئلة حول الظروف الأكثر نجاعة لتحقيقها في افق 2030.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rtl="1">
              <a:lnSpc>
                <a:spcPct val="15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الأهداف : الإلمام بتصور الاسر المغربية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آرائهم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S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تمثلاتهم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اجتماعية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انشغالاتهم و أولوياتهم تجاه اهم محاور التنمية المستدامة.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rtl="1">
              <a:lnSpc>
                <a:spcPct val="15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على العموم يتمحور البحث حول 8 فصول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الفقر و الفوارق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الاجتماعية ،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التعليم ،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الصحة ،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الشغل </a:t>
            </a:r>
            <a:r>
              <a:rPr lang="ar-SA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الائق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،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المساواة بين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الجنسين ،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البيئة ،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المجتمع السلمي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و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التنمية المستدامة.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rtl="1">
              <a:lnSpc>
                <a:spcPct val="150000"/>
              </a:lnSpc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هم هذا البحث ،الذي انجز بين 1 يوليوز و 19 غشت 2016 ، عينة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من 14560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شخص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أعمارهم 18 سنة فما فوق ، من بينهم 9860 بالوسط الحضري و تضمن هذه العينة المقسمة بالتساوي بين الذكور و الإناث ، تمثيلية بالوسطين القروي و الحضري و على الصعيد الجهوي.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667714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5616624" cy="432047"/>
          </a:xfrm>
        </p:spPr>
        <p:txBody>
          <a:bodyPr/>
          <a:lstStyle/>
          <a:p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MA" sz="2000" dirty="0">
                <a:latin typeface="Times New Roman" pitchFamily="18" charset="0"/>
                <a:cs typeface="Times New Roman" pitchFamily="18" charset="0"/>
              </a:rPr>
              <a:t>الفقر والفوارق الاجتماعية 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544616"/>
          </a:xfrm>
        </p:spPr>
        <p:txBody>
          <a:bodyPr/>
          <a:lstStyle/>
          <a:p>
            <a:pPr algn="r" rtl="1"/>
            <a:r>
              <a:rPr lang="ar-MA" sz="2000" b="1" dirty="0" smtClean="0">
                <a:solidFill>
                  <a:srgbClr val="C00000"/>
                </a:solidFill>
              </a:rPr>
              <a:t>هل </a:t>
            </a:r>
            <a:r>
              <a:rPr lang="ar-MA" sz="2000" b="1" dirty="0">
                <a:solidFill>
                  <a:srgbClr val="C00000"/>
                </a:solidFill>
              </a:rPr>
              <a:t>يوجد الفقر المدقع في محيطكم؟</a:t>
            </a:r>
            <a:endParaRPr lang="fr-FR" sz="2000" b="1" dirty="0" smtClean="0">
              <a:solidFill>
                <a:srgbClr val="C00000"/>
              </a:solidFill>
            </a:endParaRPr>
          </a:p>
          <a:p>
            <a:pPr lvl="2">
              <a:buFont typeface="Wingdings" pitchFamily="2" charset="2"/>
              <a:buChar char="ü"/>
            </a:pPr>
            <a:endParaRPr lang="fr-FR" sz="1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43,6% (39,8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بالمجال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الحضري 49,9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بالمجال القروي) </a:t>
            </a:r>
            <a:endParaRPr lang="fr-FR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None/>
            </a:pPr>
            <a:endParaRPr lang="fr-FR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/>
            <a:r>
              <a:rPr lang="ar-MA" sz="2000" b="1" dirty="0" smtClean="0">
                <a:solidFill>
                  <a:srgbClr val="C00000"/>
                </a:solidFill>
              </a:rPr>
              <a:t>في </a:t>
            </a:r>
            <a:r>
              <a:rPr lang="ar-MA" sz="2000" b="1" dirty="0">
                <a:solidFill>
                  <a:srgbClr val="C00000"/>
                </a:solidFill>
              </a:rPr>
              <a:t>نظركم، ما هي أسباب </a:t>
            </a:r>
            <a:r>
              <a:rPr lang="ar-MA" sz="2000" b="1" dirty="0" smtClean="0">
                <a:solidFill>
                  <a:srgbClr val="C00000"/>
                </a:solidFill>
              </a:rPr>
              <a:t>الفقر؟</a:t>
            </a:r>
            <a:endParaRPr lang="fr-FR" sz="2000" b="1" dirty="0" smtClean="0">
              <a:solidFill>
                <a:srgbClr val="C0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البطالة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57,1</a:t>
            </a:r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ممارسة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عمل 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هش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13,5</a:t>
            </a:r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endParaRPr lang="ar-M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الفوارق </a:t>
            </a:r>
            <a:r>
              <a:rPr lang="ar-MA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الإجتماعية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9,8</a:t>
            </a:r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 algn="r" rtl="1"/>
            <a:r>
              <a:rPr lang="ar-MA" sz="2000" b="1" dirty="0" smtClean="0">
                <a:solidFill>
                  <a:srgbClr val="C00000"/>
                </a:solidFill>
              </a:rPr>
              <a:t>ما </a:t>
            </a:r>
            <a:r>
              <a:rPr lang="ar-MA" sz="2000" b="1" dirty="0">
                <a:solidFill>
                  <a:srgbClr val="C00000"/>
                </a:solidFill>
              </a:rPr>
              <a:t>هو تقييمكم لمدى انتشار ظاهرة التسول في محيطكم؟</a:t>
            </a:r>
            <a:endParaRPr lang="fr-FR" sz="2000" b="1" dirty="0" smtClean="0">
              <a:solidFill>
                <a:srgbClr val="C0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منتشرة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42,7%</a:t>
            </a:r>
            <a:endParaRPr lang="ar-M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منتشرة 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بكثرة %39,6 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(50,8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بالمجال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الحضري 21,0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بالمجال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القروي)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نادرة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,7%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 (8,0%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بالمجال الحضري 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33,8%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بالمجال القروي) </a:t>
            </a:r>
            <a:endParaRPr lang="ar-M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/>
            <a:r>
              <a:rPr lang="ar-MA" sz="2000" b="1" dirty="0">
                <a:solidFill>
                  <a:srgbClr val="C00000"/>
                </a:solidFill>
              </a:rPr>
              <a:t>في نظركم، ما هي أسباب التعاطي للتسول؟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البطالة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45,4%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أصبحت مهنة 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33,7%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(%41,0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بالمجال الحضري 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%21,4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بالمجال القروي) 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عدم </a:t>
            </a:r>
            <a:r>
              <a:rPr lang="ar-M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القدرة على </a:t>
            </a:r>
            <a:r>
              <a:rPr lang="ar-M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العمل </a:t>
            </a:r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20,9%</a:t>
            </a:r>
            <a:endParaRPr lang="fr-FR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00600"/>
          </a:xfrm>
        </p:spPr>
        <p:txBody>
          <a:bodyPr/>
          <a:lstStyle/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</a:t>
            </a:r>
            <a:r>
              <a:rPr lang="ar-MA" sz="1800" b="1" dirty="0">
                <a:solidFill>
                  <a:srgbClr val="C00000"/>
                </a:solidFill>
              </a:rPr>
              <a:t>هل تعلمون بوجود برامج عمومية لمحاربة الفقر</a:t>
            </a:r>
            <a:r>
              <a:rPr lang="ar-MA" sz="1800" b="1" dirty="0" smtClean="0">
                <a:solidFill>
                  <a:srgbClr val="C00000"/>
                </a:solidFill>
              </a:rPr>
              <a:t>؟</a:t>
            </a:r>
            <a:endParaRPr lang="fr-FR" sz="1800" b="1" dirty="0" smtClean="0">
              <a:solidFill>
                <a:srgbClr val="C00000"/>
              </a:solidFill>
            </a:endParaRPr>
          </a:p>
          <a:p>
            <a:pPr algn="r" rtl="1">
              <a:buNone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47,6%</a:t>
            </a:r>
          </a:p>
          <a:p>
            <a:pPr lvl="2" algn="r" rtl="1">
              <a:buNone/>
            </a:pPr>
            <a:r>
              <a:rPr lang="ar-MA" sz="1800" b="1" dirty="0">
                <a:solidFill>
                  <a:srgbClr val="C00000"/>
                </a:solidFill>
                <a:ea typeface="+mn-ea"/>
                <a:cs typeface="+mn-cs"/>
              </a:rPr>
              <a:t>في حالة الجواب بنعم،</a:t>
            </a:r>
            <a:endParaRPr lang="fr-FR" sz="1800" b="1" dirty="0">
              <a:solidFill>
                <a:srgbClr val="C00000"/>
              </a:solidFill>
              <a:ea typeface="+mn-ea"/>
              <a:cs typeface="+mn-cs"/>
            </a:endParaRPr>
          </a:p>
          <a:p>
            <a:pPr lvl="2" algn="r" rtl="1">
              <a:buNone/>
            </a:pPr>
            <a:r>
              <a:rPr lang="ar-MA" sz="1800" b="1" dirty="0">
                <a:solidFill>
                  <a:srgbClr val="C00000"/>
                </a:solidFill>
                <a:ea typeface="+mn-ea"/>
                <a:cs typeface="+mn-cs"/>
              </a:rPr>
              <a:t>ما هي البرامج التي يمكنكم ذكرها؟</a:t>
            </a:r>
            <a:endParaRPr lang="fr-FR" sz="1800" b="1" dirty="0">
              <a:solidFill>
                <a:srgbClr val="C00000"/>
              </a:solidFill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المبادرة </a:t>
            </a: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الوطنية للتنمية البشرية</a:t>
            </a:r>
            <a:r>
              <a:rPr lang="fr-FR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37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(%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41,5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بالمجال الحضري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28,7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بالمجال </a:t>
            </a: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القروي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r-FR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برنامج تيسير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7,9%</a:t>
            </a:r>
            <a:endParaRPr lang="ar-MA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برنامج "مليون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محفظة 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23,9% </a:t>
            </a:r>
            <a:endParaRPr lang="ar-MA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برنامج إعانة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الأرامل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25,2%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ar-MA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None/>
            </a:pPr>
            <a:endParaRPr lang="fr-FR" sz="800" b="1" dirty="0" smtClean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lvl="2" algn="r" rtl="1">
              <a:buNone/>
            </a:pPr>
            <a:r>
              <a:rPr lang="ar-MA" sz="1800" b="1" dirty="0">
                <a:solidFill>
                  <a:srgbClr val="C00000"/>
                </a:solidFill>
                <a:ea typeface="+mn-ea"/>
                <a:cs typeface="+mn-cs"/>
              </a:rPr>
              <a:t>هل يستفيد الفقراء من هذه البرامج؟</a:t>
            </a:r>
            <a:endParaRPr lang="fr-FR" sz="1800" b="1" dirty="0">
              <a:solidFill>
                <a:srgbClr val="C00000"/>
              </a:solidFill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لا يستفيدون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منها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23,5%  </a:t>
            </a:r>
            <a:endParaRPr lang="ar-MA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يستفيدون منها شيئا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ما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65,5% </a:t>
            </a:r>
            <a:endParaRPr lang="ar-MA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يستفيدون منها </a:t>
            </a:r>
            <a:r>
              <a:rPr lang="ar-M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كثيرا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11,0%</a:t>
            </a:r>
            <a:endParaRPr lang="ar-MA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endParaRPr lang="fr-FR" sz="800" b="1" dirty="0" smtClean="0">
              <a:solidFill>
                <a:srgbClr val="C00000"/>
              </a:solidFill>
            </a:endParaRP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</a:t>
            </a:r>
            <a:r>
              <a:rPr lang="ar-MA" sz="1800" b="1" dirty="0">
                <a:solidFill>
                  <a:srgbClr val="C00000"/>
                </a:solidFill>
              </a:rPr>
              <a:t>	إلى ماذا ترجعون صعوبة استفادة الفقراء من هذه البرامج</a:t>
            </a:r>
            <a:r>
              <a:rPr lang="ar-MA" sz="1800" b="1" dirty="0" smtClean="0">
                <a:solidFill>
                  <a:srgbClr val="C00000"/>
                </a:solidFill>
              </a:rPr>
              <a:t>؟</a:t>
            </a:r>
            <a:endParaRPr lang="fr-FR" sz="1800" b="1" dirty="0" smtClean="0">
              <a:solidFill>
                <a:srgbClr val="C0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انتشار </a:t>
            </a:r>
            <a:r>
              <a:rPr lang="ar-MA" sz="1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الزبونية</a:t>
            </a:r>
            <a:r>
              <a:rPr lang="ar-M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40,6%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محتوى الخدمات التي تقدمها هذه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البرامج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36,7%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صعوبة الولوج لهذه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الخدمات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22,7% 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endParaRPr lang="fr-FR" sz="2000" dirty="0" smtClean="0"/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1187624" y="620688"/>
            <a:ext cx="5616624" cy="432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9pPr>
          </a:lstStyle>
          <a:p>
            <a:r>
              <a:rPr lang="fr-FR" sz="20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MA" sz="2000" smtClean="0">
                <a:latin typeface="Times New Roman" pitchFamily="18" charset="0"/>
                <a:cs typeface="Times New Roman" pitchFamily="18" charset="0"/>
              </a:rPr>
              <a:t>الفقر والفوارق الاجتماعية 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00600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</a:t>
            </a:r>
          </a:p>
          <a:p>
            <a:pPr algn="r" rtl="1">
              <a:buNone/>
            </a:pPr>
            <a:endParaRPr lang="fr-FR" sz="1800" b="1" dirty="0" smtClean="0">
              <a:solidFill>
                <a:srgbClr val="C00000"/>
              </a:solidFill>
            </a:endParaRP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     </a:t>
            </a:r>
            <a:r>
              <a:rPr lang="ar-MA" sz="1800" b="1" dirty="0" err="1">
                <a:solidFill>
                  <a:srgbClr val="C00000"/>
                </a:solidFill>
              </a:rPr>
              <a:t>ماهو</a:t>
            </a:r>
            <a:r>
              <a:rPr lang="ar-MA" sz="1800" b="1" dirty="0">
                <a:solidFill>
                  <a:srgbClr val="C00000"/>
                </a:solidFill>
              </a:rPr>
              <a:t> تصوركم لتطور الفوارق الاجتماعية خلال 10 سنوات الأخيرة</a:t>
            </a:r>
            <a:r>
              <a:rPr lang="ar-MA" sz="1800" b="1" dirty="0" smtClean="0">
                <a:solidFill>
                  <a:srgbClr val="C00000"/>
                </a:solidFill>
              </a:rPr>
              <a:t>؟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في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تزايد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63,5% 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مستقر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26,0%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في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انخفاض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10,5% 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</a:t>
            </a: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     </a:t>
            </a:r>
            <a:r>
              <a:rPr lang="ar-MA" sz="1800" b="1" dirty="0" smtClean="0">
                <a:solidFill>
                  <a:srgbClr val="C00000"/>
                </a:solidFill>
              </a:rPr>
              <a:t>في </a:t>
            </a:r>
            <a:r>
              <a:rPr lang="ar-MA" sz="1800" b="1" dirty="0">
                <a:solidFill>
                  <a:srgbClr val="C00000"/>
                </a:solidFill>
              </a:rPr>
              <a:t>نظركم، كيف يمكن تقليص الفواق الاجتماعية </a:t>
            </a:r>
            <a:r>
              <a:rPr lang="ar-MA" sz="1800" b="1" dirty="0" smtClean="0">
                <a:solidFill>
                  <a:srgbClr val="C00000"/>
                </a:solidFill>
              </a:rPr>
              <a:t>؟</a:t>
            </a:r>
            <a:endParaRPr lang="fr-FR" sz="1800" b="1" dirty="0" smtClean="0">
              <a:solidFill>
                <a:srgbClr val="C0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توفير عمل لائق والزيادة في الأجور والتعويض عن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البطالة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55,1%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تقليص الفقر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والهشاشة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30,8% </a:t>
            </a:r>
            <a:endParaRPr lang="fr-FR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تحسين ظروف السكن والولوج للخدمات الاجتماعية </a:t>
            </a:r>
            <a:r>
              <a:rPr lang="ar-SA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الأساسية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10,3% 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 bwMode="auto">
          <a:xfrm>
            <a:off x="1186746" y="692696"/>
            <a:ext cx="5616624" cy="432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7B003B"/>
                </a:solidFill>
                <a:latin typeface="Edwardian Script ITC" pitchFamily="66" charset="0"/>
              </a:defRPr>
            </a:lvl9pPr>
          </a:lstStyle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MA" sz="2000" dirty="0" smtClean="0">
                <a:latin typeface="Times New Roman" pitchFamily="18" charset="0"/>
                <a:cs typeface="Times New Roman" pitchFamily="18" charset="0"/>
              </a:rPr>
              <a:t>الفقر والفوارق الاجتماعية 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288032"/>
          </a:xfrm>
        </p:spPr>
        <p:txBody>
          <a:bodyPr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ar-MA" sz="2800" dirty="0" smtClean="0"/>
              <a:t>الصحة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760640"/>
          </a:xfrm>
        </p:spPr>
        <p:txBody>
          <a:bodyPr/>
          <a:lstStyle/>
          <a:p>
            <a:pPr algn="r" rtl="1">
              <a:buNone/>
            </a:pPr>
            <a:r>
              <a:rPr lang="ar-MA" sz="1500" b="1" dirty="0" smtClean="0">
                <a:solidFill>
                  <a:srgbClr val="C00000"/>
                </a:solidFill>
              </a:rPr>
              <a:t>لأي </a:t>
            </a:r>
            <a:r>
              <a:rPr lang="ar-MA" sz="1500" b="1" dirty="0">
                <a:solidFill>
                  <a:srgbClr val="C00000"/>
                </a:solidFill>
              </a:rPr>
              <a:t>سبب  تعزون ضعف الولوج للخدمات الصحية في محيطكم</a:t>
            </a:r>
            <a:r>
              <a:rPr lang="ar-MA" sz="1500" b="1" dirty="0" smtClean="0">
                <a:solidFill>
                  <a:srgbClr val="C00000"/>
                </a:solidFill>
              </a:rPr>
              <a:t>؟</a:t>
            </a:r>
            <a:endParaRPr lang="fr-FR" sz="1500" b="1" dirty="0" smtClean="0">
              <a:solidFill>
                <a:srgbClr val="C0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رداءة 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الخدمات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27,7%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النقص في التأطير 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الطبي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22,3%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الرشوة </a:t>
            </a:r>
            <a:r>
              <a:rPr lang="ar-SA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والزبونية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15,7%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مستوى دخل 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الأسر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14,7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البعد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12,8%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و خاصة في المجال القروي (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21,7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غياب أو نقص في التغطية 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الصحية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5,6%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آخر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1,1%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r" rtl="1">
              <a:spcBef>
                <a:spcPts val="0"/>
              </a:spcBef>
              <a:buNone/>
            </a:pPr>
            <a:r>
              <a:rPr lang="ar-SA" sz="1500" b="1" dirty="0" smtClean="0">
                <a:solidFill>
                  <a:srgbClr val="C00000"/>
                </a:solidFill>
              </a:rPr>
              <a:t>نسبة </a:t>
            </a:r>
            <a:r>
              <a:rPr lang="ar-SA" sz="1500" b="1" dirty="0">
                <a:solidFill>
                  <a:srgbClr val="C00000"/>
                </a:solidFill>
              </a:rPr>
              <a:t>الأسر</a:t>
            </a:r>
            <a:r>
              <a:rPr lang="ar-MA" sz="1500" b="1" dirty="0">
                <a:solidFill>
                  <a:srgbClr val="C00000"/>
                </a:solidFill>
              </a:rPr>
              <a:t> القروية</a:t>
            </a:r>
            <a:r>
              <a:rPr lang="ar-SA" sz="1500" b="1" dirty="0">
                <a:solidFill>
                  <a:srgbClr val="C00000"/>
                </a:solidFill>
              </a:rPr>
              <a:t> التي تبعد بعد </a:t>
            </a:r>
            <a:r>
              <a:rPr lang="ar-MA" sz="1500" b="1" dirty="0">
                <a:solidFill>
                  <a:srgbClr val="C00000"/>
                </a:solidFill>
              </a:rPr>
              <a:t>10</a:t>
            </a:r>
            <a:r>
              <a:rPr lang="ar-SA" sz="1500" b="1" dirty="0">
                <a:solidFill>
                  <a:srgbClr val="C00000"/>
                </a:solidFill>
              </a:rPr>
              <a:t> كلم أو أكثر من المصالح التالية</a:t>
            </a:r>
            <a:endParaRPr lang="ar-MA" sz="1500" b="1" dirty="0">
              <a:solidFill>
                <a:srgbClr val="C0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مستشفى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85,9%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مستعجلات طبية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90,2%</a:t>
            </a: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مستوصف أو مركز صحي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26,6%</a:t>
            </a:r>
            <a:endParaRPr lang="ar-MA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دار الولادة أو مولدة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67,1%</a:t>
            </a:r>
            <a:r>
              <a:rPr lang="ar-M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عيادة طبيب خصوصي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66,1%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صيدلية</a:t>
            </a:r>
            <a:r>
              <a:rPr lang="ar-M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43,3%</a:t>
            </a:r>
            <a:endParaRPr lang="ar-MA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مركز الوقاية المدنية</a:t>
            </a:r>
            <a:r>
              <a:rPr lang="ar-M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85,3%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ar-SA" sz="1500" b="1" dirty="0">
                <a:solidFill>
                  <a:srgbClr val="C00000"/>
                </a:solidFill>
              </a:rPr>
              <a:t>ما هو تقييمكم لخدمات التغطية الصحية</a:t>
            </a:r>
            <a:r>
              <a:rPr lang="ar-SA" sz="1500" b="1" dirty="0" smtClean="0">
                <a:solidFill>
                  <a:srgbClr val="C00000"/>
                </a:solidFill>
              </a:rPr>
              <a:t>؟</a:t>
            </a:r>
            <a:endParaRPr lang="fr-FR" sz="1500" b="1" dirty="0" smtClean="0">
              <a:solidFill>
                <a:srgbClr val="C00000"/>
              </a:solidFill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ضعيفة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44,3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متوسطة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38,5%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جيدة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17,3%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503585"/>
          </a:xfrm>
        </p:spPr>
        <p:txBody>
          <a:bodyPr/>
          <a:lstStyle/>
          <a:p>
            <a:r>
              <a:rPr lang="ar-MA" sz="2000" dirty="0" smtClean="0">
                <a:latin typeface="Times New Roman" pitchFamily="18" charset="0"/>
                <a:cs typeface="Times New Roman" pitchFamily="18" charset="0"/>
              </a:rPr>
              <a:t>الصحة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320480"/>
          </a:xfrm>
        </p:spPr>
        <p:txBody>
          <a:bodyPr/>
          <a:lstStyle/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</a:t>
            </a:r>
            <a:r>
              <a:rPr lang="ar-MA" sz="1800" b="1" dirty="0" smtClean="0">
                <a:solidFill>
                  <a:srgbClr val="C00000"/>
                </a:solidFill>
              </a:rPr>
              <a:t>نسبة الأشخاص الذين اضطروا </a:t>
            </a:r>
            <a:r>
              <a:rPr lang="ar-SA" sz="1800" b="1" dirty="0" smtClean="0">
                <a:solidFill>
                  <a:srgbClr val="C00000"/>
                </a:solidFill>
              </a:rPr>
              <a:t>خلال</a:t>
            </a:r>
            <a:r>
              <a:rPr lang="ar-MA" sz="1800" b="1" dirty="0" smtClean="0">
                <a:solidFill>
                  <a:srgbClr val="C00000"/>
                </a:solidFill>
              </a:rPr>
              <a:t> </a:t>
            </a:r>
            <a:r>
              <a:rPr lang="ar-SA" sz="1800" b="1" dirty="0" smtClean="0">
                <a:solidFill>
                  <a:srgbClr val="C00000"/>
                </a:solidFill>
              </a:rPr>
              <a:t>الخمس سنوات ألأخيرة، إلى تحمل نفقات مالية كبيرة بسبب مرض أو مرض أحد أفراد أسرت</a:t>
            </a:r>
            <a:r>
              <a:rPr lang="ar-MA" sz="1800" b="1" dirty="0" smtClean="0">
                <a:solidFill>
                  <a:srgbClr val="C00000"/>
                </a:solidFill>
              </a:rPr>
              <a:t>هم</a:t>
            </a:r>
            <a:r>
              <a:rPr lang="ar-SA" sz="1800" b="1" dirty="0" smtClean="0">
                <a:solidFill>
                  <a:srgbClr val="C00000"/>
                </a:solidFill>
              </a:rPr>
              <a:t>؟</a:t>
            </a:r>
            <a:r>
              <a:rPr lang="ar-MA" sz="1800" b="1" dirty="0" smtClean="0">
                <a:solidFill>
                  <a:srgbClr val="C00000"/>
                </a:solidFill>
              </a:rPr>
              <a:t>    </a:t>
            </a:r>
            <a:r>
              <a:rPr lang="fr-FR" sz="1800" b="1" dirty="0" smtClean="0">
                <a:solidFill>
                  <a:schemeClr val="tx1"/>
                </a:solidFill>
              </a:rPr>
              <a:t>39,7%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</a:t>
            </a:r>
            <a:r>
              <a:rPr lang="ar-SA" sz="1800" b="1" dirty="0" smtClean="0">
                <a:solidFill>
                  <a:srgbClr val="C00000"/>
                </a:solidFill>
              </a:rPr>
              <a:t>كيف تمكنتم من تمويل هذه النفقات؟</a:t>
            </a:r>
            <a:endParaRPr lang="fr-FR" sz="1800" b="1" dirty="0" smtClean="0">
              <a:solidFill>
                <a:srgbClr val="C00000"/>
              </a:solidFill>
            </a:endParaRP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 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الاقتراض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الدخل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29,2%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الادخار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27,4%: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None/>
            </a:pP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079344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503585"/>
          </a:xfrm>
        </p:spPr>
        <p:txBody>
          <a:bodyPr/>
          <a:lstStyle/>
          <a:p>
            <a:pPr lvl="0" rtl="1"/>
            <a:r>
              <a:rPr lang="ar-MA" sz="2000" dirty="0" smtClean="0"/>
              <a:t>التعليم والتكوين</a:t>
            </a:r>
            <a:endParaRPr lang="fr-FR" sz="2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8929718" cy="5256584"/>
          </a:xfrm>
        </p:spPr>
        <p:txBody>
          <a:bodyPr/>
          <a:lstStyle/>
          <a:p>
            <a:pPr algn="r" rtl="1">
              <a:buNone/>
            </a:pPr>
            <a:r>
              <a:rPr lang="ar-MA" sz="1800" b="1" dirty="0" smtClean="0">
                <a:solidFill>
                  <a:srgbClr val="C00000"/>
                </a:solidFill>
              </a:rPr>
              <a:t>ما </a:t>
            </a:r>
            <a:r>
              <a:rPr lang="ar-MA" sz="1800" b="1" dirty="0" err="1" smtClean="0">
                <a:solidFill>
                  <a:srgbClr val="C00000"/>
                </a:solidFill>
              </a:rPr>
              <a:t>هوفي</a:t>
            </a:r>
            <a:r>
              <a:rPr lang="ar-MA" sz="1800" b="1" dirty="0" smtClean="0">
                <a:solidFill>
                  <a:srgbClr val="C00000"/>
                </a:solidFill>
              </a:rPr>
              <a:t> نظركم الهدف الذي يجب </a:t>
            </a:r>
            <a:r>
              <a:rPr lang="ar-MA" sz="1800" b="1" dirty="0" err="1" smtClean="0">
                <a:solidFill>
                  <a:srgbClr val="C00000"/>
                </a:solidFill>
              </a:rPr>
              <a:t>أنتسعى</a:t>
            </a:r>
            <a:r>
              <a:rPr lang="ar-MA" sz="1800" b="1" dirty="0" smtClean="0">
                <a:solidFill>
                  <a:srgbClr val="C00000"/>
                </a:solidFill>
              </a:rPr>
              <a:t> إلى تحقيقه سياسة التعليم والتكوين؟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التهييئ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للحصول على الشغل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38,7%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اكتساب المعرفة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38,4%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التربية على القيم والمواطنة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13,9%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endParaRPr lang="ar-MA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</a:t>
            </a:r>
          </a:p>
          <a:p>
            <a:pPr algn="r" rtl="1">
              <a:buNone/>
            </a:pPr>
            <a:r>
              <a:rPr lang="ar-MA" sz="1700" b="1" dirty="0" err="1" smtClean="0">
                <a:solidFill>
                  <a:srgbClr val="C00000"/>
                </a:solidFill>
              </a:rPr>
              <a:t>ماهي</a:t>
            </a:r>
            <a:r>
              <a:rPr lang="ar-MA" sz="1700" b="1" dirty="0" smtClean="0">
                <a:solidFill>
                  <a:srgbClr val="C00000"/>
                </a:solidFill>
              </a:rPr>
              <a:t> المواد التعليمية التي يجب على النظام التعليمي إعطائها الأولوية  لتسهيل الولوج لسوق الشغل؟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المواد التطبيقية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36,1%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المواد العلمية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30,9%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r" rtl="1">
              <a:buNone/>
            </a:pPr>
            <a:r>
              <a:rPr lang="ar-MA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ماهي</a:t>
            </a: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في نظركم الخصائص المميزة لنظام تعليمي ناجع؟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كفاءة المدرسين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36,6%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جودة البرامج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21,6%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بنية تحتية جيدة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20,7%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 rtl="1">
              <a:buNone/>
            </a:pP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0" lvl="2">
              <a:buNone/>
            </a:pP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2423004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359569"/>
          </a:xfrm>
        </p:spPr>
        <p:txBody>
          <a:bodyPr/>
          <a:lstStyle/>
          <a:p>
            <a:r>
              <a:rPr lang="ar-MA" sz="2000" dirty="0"/>
              <a:t>التعليم والتكوين</a:t>
            </a: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688632"/>
          </a:xfrm>
        </p:spPr>
        <p:txBody>
          <a:bodyPr/>
          <a:lstStyle/>
          <a:p>
            <a:pPr algn="r" rtl="1">
              <a:buNone/>
            </a:pP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 هي العوائق التي تحول دون تعميم </a:t>
            </a:r>
            <a:r>
              <a:rPr lang="ar-SA" sz="1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التمدرس</a:t>
            </a: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S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؟</a:t>
            </a: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كلفة التعليم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64,6%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بعد المؤسسات التعليمية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20,3%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الولوج لسوق الشغل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8,6%</a:t>
            </a:r>
          </a:p>
          <a:p>
            <a:pPr algn="r" rtl="1"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في أي نظام تعليمي يدرس أبناءكم</a:t>
            </a:r>
            <a:r>
              <a:rPr lang="ar-S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؟</a:t>
            </a: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عمومي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86,8%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لماذا اخترتم النظام التعليمي الخاص؟</a:t>
            </a:r>
            <a:endParaRPr lang="en-US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كفاءة المدرسين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31,9%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جودة البرامج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28,6%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تواصل أفضل للمؤسسات التعليمية مع محيطها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15,1%</a:t>
            </a:r>
          </a:p>
          <a:p>
            <a:pPr marL="3175" indent="17463" algn="r" rtl="1">
              <a:buNone/>
            </a:pP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إذا أتيحت لكم إمكانية الاختيار، فأي نظام تعليمي ستختارون </a:t>
            </a:r>
            <a:r>
              <a:rPr lang="ar-SA" sz="1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لتمدرس</a:t>
            </a: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أطفالكم؟</a:t>
            </a:r>
            <a:endParaRPr lang="en-US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التعليم الخاص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47,0%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التعليم العمومي 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42,9%</a:t>
            </a:r>
          </a:p>
          <a:p>
            <a:pPr algn="r" rtl="1"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r>
              <a:rPr lang="ar-SA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هل انتم مع تشجيع التعليم الخاص؟</a:t>
            </a:r>
            <a:endParaRPr lang="en-US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2" indent="0" algn="r" rtl="1">
              <a:buNone/>
            </a:pPr>
            <a:endParaRPr lang="en-US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لا </a:t>
            </a:r>
            <a:r>
              <a:rPr lang="en-US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71,7%</a:t>
            </a:r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616624"/>
          </a:xfrm>
        </p:spPr>
        <p:txBody>
          <a:bodyPr/>
          <a:lstStyle/>
          <a:p>
            <a:pPr algn="r" rtl="1">
              <a:buNone/>
            </a:pP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هل تعتبرون أن هناك مساواة بين الرجال والنساء في محيطكم؟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None/>
            </a:pPr>
            <a:r>
              <a:rPr lang="fr-FR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  </a:t>
            </a:r>
            <a:r>
              <a:rPr lang="ar-MA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نعم</a:t>
            </a:r>
            <a:r>
              <a:rPr lang="fr-FR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:  </a:t>
            </a:r>
            <a:r>
              <a:rPr lang="ar-MA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 </a:t>
            </a:r>
            <a:r>
              <a:rPr lang="fr-FR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41,6%</a:t>
            </a:r>
            <a:endParaRPr lang="ar-MA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lvl="2" algn="r" rtl="1">
              <a:buNone/>
            </a:pPr>
            <a:endParaRPr lang="ar-MA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lvl="2" algn="r" rtl="1">
              <a:buNone/>
            </a:pP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هل تعتبرون عموما أن هناك مساواة بين الرجال والنساء في المجالات التالية</a:t>
            </a: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؟</a:t>
            </a:r>
            <a:endParaRPr lang="ar-MA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lvl="2" algn="r" rtl="1">
              <a:buNone/>
            </a:pPr>
            <a:r>
              <a:rPr lang="fr-FR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)</a:t>
            </a:r>
            <a:r>
              <a:rPr lang="ar-MA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نسبة الاجابات بنعم</a:t>
            </a:r>
            <a:r>
              <a:rPr lang="fr-FR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(</a:t>
            </a:r>
            <a:endParaRPr lang="ar-MA" sz="18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سوق الشغل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68,5%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التشغيل بالقطاع العمومي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74,1%</a:t>
            </a:r>
            <a:endParaRPr lang="ar-M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لتشغيل بالقطاع الخاص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65,7%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الولوج للتعليم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83,5%</a:t>
            </a:r>
            <a:endParaRPr lang="ar-M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الولوج للصحة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79,6%</a:t>
            </a:r>
            <a:endParaRPr lang="ar-M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الأجور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62,2%</a:t>
            </a:r>
            <a:endParaRPr lang="ar-M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الولوج للقروض البنكية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72,4%</a:t>
            </a:r>
          </a:p>
          <a:p>
            <a:pPr lvl="2" algn="r" rtl="1">
              <a:buFont typeface="Wingdings" pitchFamily="2" charset="2"/>
              <a:buChar char="ü"/>
            </a:pP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/>
            <a:endParaRPr lang="fr-FR" sz="140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187624" y="571480"/>
            <a:ext cx="6985000" cy="409248"/>
          </a:xfrm>
        </p:spPr>
        <p:txBody>
          <a:bodyPr/>
          <a:lstStyle/>
          <a:p>
            <a:pPr lvl="0" rtl="1"/>
            <a:r>
              <a:rPr lang="ar-MA" sz="2000" dirty="0" smtClean="0"/>
              <a:t>المساواة  بين الجنسين</a:t>
            </a:r>
            <a:endParaRPr lang="fr-FR" sz="2000" dirty="0"/>
          </a:p>
        </p:txBody>
      </p:sp>
    </p:spTree>
    <p:extLst>
      <p:ext uri="{BB962C8B-B14F-4D97-AF65-F5344CB8AC3E}">
        <p14:creationId xmlns="" xmlns:p14="http://schemas.microsoft.com/office/powerpoint/2010/main" val="267294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472608"/>
          </a:xfrm>
        </p:spPr>
        <p:txBody>
          <a:bodyPr/>
          <a:lstStyle/>
          <a:p>
            <a:pPr algn="r" rtl="1"/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 هي في نظركم العوامل الأساسية لانعدام المساواة بين الرجال والنساء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التقاليد الموروثة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58,7%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الطبيعة الإنسانية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18,1%</a:t>
            </a: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تأثير الدين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9,3%: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تدني المستوى التعليمي للمرأة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8,6%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التبعية الاقتصادية للمرأة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5,3%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 rtl="1"/>
            <a:r>
              <a:rPr lang="ar-MA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ماهو</a:t>
            </a: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رأيكم فيما يتعلق بالتصريحات التالية؟</a:t>
            </a: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Font typeface="Wingdings" pitchFamily="2" charset="2"/>
              <a:buChar char="Ø"/>
            </a:pP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"إعطاء الأولوية في التشغيل للرجال "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موافق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60,7% (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67,8%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بالنسبة للرجال 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53,9%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بالنسبة للنساء)</a:t>
            </a:r>
          </a:p>
          <a:p>
            <a:pPr lvl="2" algn="r" rtl="1">
              <a:buNone/>
            </a:pPr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"خروج المرأة للعمل يكون على حساب تربية الأبناء”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موافق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63,0%</a:t>
            </a:r>
            <a:r>
              <a:rPr lang="ar-M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68,4%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بالنسبة للرجال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57,8%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بالنسبة للنساء)</a:t>
            </a:r>
          </a:p>
          <a:p>
            <a:pPr lvl="2" algn="r" rtl="1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>
              <a:buFont typeface="Wingdings" pitchFamily="2" charset="2"/>
              <a:buChar char="Ø"/>
            </a:pP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"الرجال أكثر قدرة على تحمل </a:t>
            </a:r>
            <a:r>
              <a:rPr lang="ar-MA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المسؤوليةمن</a:t>
            </a:r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النساء "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موافق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63,6%</a:t>
            </a:r>
            <a:r>
              <a:rPr lang="ar-MA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72,3%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بالنسبة للرجال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55,1% </a:t>
            </a:r>
            <a:r>
              <a:rPr lang="ar-M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بالنسبة للنساء)</a:t>
            </a:r>
          </a:p>
          <a:p>
            <a:pPr lvl="2" algn="r" rtl="1">
              <a:buFont typeface="Wingdings" pitchFamily="2" charset="2"/>
              <a:buChar char="ü"/>
            </a:pPr>
            <a:endParaRPr lang="ar-MA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187624" y="571480"/>
            <a:ext cx="6985000" cy="481256"/>
          </a:xfrm>
        </p:spPr>
        <p:txBody>
          <a:bodyPr/>
          <a:lstStyle/>
          <a:p>
            <a:pPr lvl="0" rtl="1"/>
            <a:r>
              <a:rPr lang="ar-MA" sz="2000" dirty="0" smtClean="0"/>
              <a:t>المساواة  بين الجنسين</a:t>
            </a:r>
            <a:endParaRPr lang="fr-FR" sz="2000" dirty="0"/>
          </a:p>
        </p:txBody>
      </p:sp>
    </p:spTree>
    <p:extLst>
      <p:ext uri="{BB962C8B-B14F-4D97-AF65-F5344CB8AC3E}">
        <p14:creationId xmlns="" xmlns:p14="http://schemas.microsoft.com/office/powerpoint/2010/main" val="84430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544616"/>
          </a:xfrm>
        </p:spPr>
        <p:txBody>
          <a:bodyPr/>
          <a:lstStyle/>
          <a:p>
            <a:pPr>
              <a:buNone/>
            </a:pP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buNone/>
            </a:pPr>
            <a:endParaRPr lang="fr-FR" sz="1000" i="1" dirty="0" smtClean="0">
              <a:solidFill>
                <a:schemeClr val="tx1"/>
              </a:solidFill>
            </a:endParaRPr>
          </a:p>
          <a:p>
            <a:pPr lvl="0"/>
            <a:endParaRPr lang="fr-FR" sz="1800" dirty="0" smtClean="0"/>
          </a:p>
          <a:p>
            <a:pPr algn="r" rtl="1"/>
            <a:r>
              <a:rPr lang="ar-MA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نسبة المتفقين مع تحقيق المناصفة بين الرجال والنساء في المجالات التالية؟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الحكومة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68,7%</a:t>
            </a:r>
            <a:endParaRPr lang="ar-M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مناصب المسؤولية بالإدارة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73,5%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القيادات الحزبية والنقابية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65,4%: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القضاء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67,3%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المجالس المحلية المنتخبة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70,5%: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البرلمان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71,1%</a:t>
            </a:r>
            <a:endParaRPr lang="ar-M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الإرث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13,2%</a:t>
            </a:r>
            <a:r>
              <a:rPr lang="ar-M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ar-MA" dirty="0" smtClean="0"/>
              <a:t> </a:t>
            </a:r>
            <a:fld id="{6358FD63-3AE5-41D6-9A12-8BC70C02BA36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187624" y="785794"/>
            <a:ext cx="6985000" cy="285752"/>
          </a:xfrm>
        </p:spPr>
        <p:txBody>
          <a:bodyPr/>
          <a:lstStyle/>
          <a:p>
            <a:pPr lvl="0" rtl="1"/>
            <a:r>
              <a:rPr lang="ar-MA" sz="2000" dirty="0" smtClean="0"/>
              <a:t>المساواة  بين الجنسين</a:t>
            </a:r>
            <a:endParaRPr lang="fr-FR" sz="2000" dirty="0"/>
          </a:p>
        </p:txBody>
      </p:sp>
    </p:spTree>
    <p:extLst>
      <p:ext uri="{BB962C8B-B14F-4D97-AF65-F5344CB8AC3E}">
        <p14:creationId xmlns="" xmlns:p14="http://schemas.microsoft.com/office/powerpoint/2010/main" val="314892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rtl="1"/>
            <a:r>
              <a:rPr lang="ar-MA" sz="2400" dirty="0" smtClean="0">
                <a:latin typeface="Times New Roman" pitchFamily="18" charset="0"/>
                <a:cs typeface="Times New Roman" pitchFamily="18" charset="0"/>
              </a:rPr>
              <a:t>النمو الاقتصادي والتشغيل</a:t>
            </a:r>
            <a:r>
              <a:rPr lang="ar-MA" u="sng" dirty="0" smtClean="0"/>
              <a:t> 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36504"/>
          </a:xfrm>
        </p:spPr>
        <p:txBody>
          <a:bodyPr/>
          <a:lstStyle/>
          <a:p>
            <a:pPr algn="just" rtl="1"/>
            <a:r>
              <a:rPr lang="ar-SA" sz="2000" b="1" dirty="0" smtClean="0">
                <a:solidFill>
                  <a:srgbClr val="FF0000"/>
                </a:solidFill>
              </a:rPr>
              <a:t>ما هو في نظركم الهدف الذي يجب أن تسعى إليه السياسة </a:t>
            </a:r>
            <a:r>
              <a:rPr lang="ar-SA" sz="2000" b="1" dirty="0" err="1" smtClean="0">
                <a:solidFill>
                  <a:srgbClr val="FF0000"/>
                </a:solidFill>
              </a:rPr>
              <a:t>الاقتصادية 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خلق فرص الشغل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57,1% :</a:t>
            </a:r>
            <a:r>
              <a:rPr lang="fr-FR" dirty="0" smtClean="0"/>
              <a:t> </a:t>
            </a: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تحسين ظروف المعيشة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32,6% : </a:t>
            </a:r>
          </a:p>
          <a:p>
            <a:pPr algn="just" rtl="1"/>
            <a:endParaRPr lang="fr-FR" sz="2000" b="1" dirty="0" smtClean="0">
              <a:solidFill>
                <a:srgbClr val="FF0000"/>
              </a:solidFill>
            </a:endParaRPr>
          </a:p>
          <a:p>
            <a:pPr algn="just" rtl="1"/>
            <a:r>
              <a:rPr lang="ar-SA" sz="2000" b="1" dirty="0" smtClean="0">
                <a:solidFill>
                  <a:srgbClr val="FF0000"/>
                </a:solidFill>
              </a:rPr>
              <a:t>في نظركم ما هي الأسباب التي تحد من الولوج إلى </a:t>
            </a:r>
            <a:r>
              <a:rPr lang="ar-SA" sz="2000" b="1" dirty="0" err="1" smtClean="0">
                <a:solidFill>
                  <a:srgbClr val="FF0000"/>
                </a:solidFill>
              </a:rPr>
              <a:t>الشغل 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just" rtl="1"/>
            <a:endParaRPr lang="fr-FR" sz="2000" b="1" dirty="0" smtClean="0">
              <a:solidFill>
                <a:srgbClr val="FF0000"/>
              </a:solidFill>
            </a:endParaRP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فرص التشغيل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33,5%</a:t>
            </a: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المحسوبية </a:t>
            </a:r>
            <a:r>
              <a:rPr lang="ar-SA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والزبونية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17,6% : </a:t>
            </a: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المستوى التعليمي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16,6% : </a:t>
            </a: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هشاشة الشغل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12,2% : </a:t>
            </a: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عدم ملائمة التكوين مع متطلبات سوق الشغل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11,0% : </a:t>
            </a:r>
          </a:p>
          <a:p>
            <a:pPr algn="just" rtl="1"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999540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rtl="1"/>
            <a:r>
              <a:rPr lang="ar-MA" sz="2400" dirty="0" smtClean="0">
                <a:latin typeface="Times New Roman" pitchFamily="18" charset="0"/>
                <a:cs typeface="Times New Roman" pitchFamily="18" charset="0"/>
              </a:rPr>
              <a:t>النمو الاقتصادي والتشغيل 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608512"/>
          </a:xfrm>
        </p:spPr>
        <p:txBody>
          <a:bodyPr/>
          <a:lstStyle/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في نظركم ما هي العوامل التي تحد من ولوج المرأة </a:t>
            </a:r>
            <a:r>
              <a:rPr lang="ar-SA" sz="2000" b="1" dirty="0" err="1" smtClean="0">
                <a:solidFill>
                  <a:srgbClr val="FF0000"/>
                </a:solidFill>
              </a:rPr>
              <a:t>للشغل 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القيم </a:t>
            </a:r>
            <a:r>
              <a:rPr lang="ar-SA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السوسيو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ثقافية</a:t>
            </a:r>
            <a:r>
              <a:rPr lang="fr-FR" sz="1400" dirty="0" smtClean="0"/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38,3% :</a:t>
            </a:r>
            <a:r>
              <a:rPr lang="fr-FR" sz="1400" dirty="0" smtClean="0"/>
              <a:t>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فرص التشغيل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35,6%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الكفاءة والخبرة المهنية لدى النساء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26,1% :</a:t>
            </a:r>
            <a:r>
              <a:rPr lang="fr-FR" sz="1400" dirty="0" smtClean="0"/>
              <a:t> </a:t>
            </a:r>
          </a:p>
          <a:p>
            <a:pPr lvl="2" algn="r" rtl="1">
              <a:buFont typeface="Wingdings" pitchFamily="2" charset="2"/>
              <a:buChar char="ü"/>
            </a:pPr>
            <a:endParaRPr lang="fr-FR" sz="1400" dirty="0" smtClean="0"/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r>
              <a:rPr lang="ar-SA" sz="2000" b="1" dirty="0" smtClean="0">
                <a:solidFill>
                  <a:srgbClr val="FF0000"/>
                </a:solidFill>
                <a:ea typeface="+mn-ea"/>
                <a:cs typeface="+mn-cs"/>
              </a:rPr>
              <a:t>في نظركم، كيف يمكن تمييز العمل اللائق؟</a:t>
            </a: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مستوى الأجر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59,8%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باستقرار العمل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13,3%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بالحماية الاجتماعية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8,3% : </a:t>
            </a:r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r>
              <a:rPr lang="ar-SA" sz="2000" b="1" dirty="0" smtClean="0">
                <a:solidFill>
                  <a:srgbClr val="FF0000"/>
                </a:solidFill>
                <a:ea typeface="+mn-ea"/>
                <a:cs typeface="+mn-cs"/>
              </a:rPr>
              <a:t>في نظركم، ما هي العوامل المفسرة لوجود فوارق في الأجور رغم توفر نفس </a:t>
            </a:r>
            <a:r>
              <a:rPr lang="ar-SA" sz="2000" b="1" dirty="0" err="1" smtClean="0">
                <a:solidFill>
                  <a:srgbClr val="FF0000"/>
                </a:solidFill>
                <a:ea typeface="+mn-ea"/>
                <a:cs typeface="+mn-cs"/>
              </a:rPr>
              <a:t>المؤهلات ؟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تباين طرق تحديد الأجور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44,7%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اختلاف </a:t>
            </a:r>
            <a:r>
              <a:rPr lang="ar-SA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المردودية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29,1% : 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مستوى التكوين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21,8% : </a:t>
            </a:r>
          </a:p>
          <a:p>
            <a:pPr lvl="2" algn="r" rtl="1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635347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r-MA" sz="2400" dirty="0" smtClean="0">
                <a:latin typeface="Times New Roman" pitchFamily="18" charset="0"/>
                <a:cs typeface="Times New Roman" pitchFamily="18" charset="0"/>
              </a:rPr>
              <a:t>النمو الاقتصادي والتشغيل 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992563"/>
          </a:xfrm>
        </p:spPr>
        <p:txBody>
          <a:bodyPr/>
          <a:lstStyle/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في نظركم، ما هو السن الذي يجب أن يحال فيه الشخص على التقاعد؟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60 سنة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64,3% : 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أقل من 60 سنة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21,2%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أكثر من 60 سنة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14,5% : </a:t>
            </a:r>
          </a:p>
          <a:p>
            <a:pPr algn="r" rtl="1"/>
            <a:endParaRPr lang="fr-FR" dirty="0" smtClean="0"/>
          </a:p>
          <a:p>
            <a:pPr lvl="2" algn="r" rtl="1">
              <a:buFont typeface="Wingdings" pitchFamily="2" charset="2"/>
              <a:buChar char="ü"/>
            </a:pPr>
            <a:r>
              <a:rPr lang="ar-SA" sz="2000" b="1" dirty="0" smtClean="0">
                <a:solidFill>
                  <a:srgbClr val="FF0000"/>
                </a:solidFill>
              </a:rPr>
              <a:t>بغض النظر عن وضعيتكم الحالية إزاء سوق الشغل، لو أتيحت لكم فرصة الاختيار ما هو نوع الشغل الذي ستختارون؟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التشغيل الذاتي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41,4%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الشغل بالقطاع العمومي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33,1%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الشغل بالقطاع الخاص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5,4% : </a:t>
            </a:r>
          </a:p>
          <a:p>
            <a:pPr algn="r" rtl="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755495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19672" y="404664"/>
            <a:ext cx="6985000" cy="575593"/>
          </a:xfrm>
        </p:spPr>
        <p:txBody>
          <a:bodyPr/>
          <a:lstStyle/>
          <a:p>
            <a:r>
              <a:rPr lang="ar-MA" sz="2400" dirty="0" smtClean="0">
                <a:latin typeface="Times New Roman" pitchFamily="18" charset="0"/>
                <a:cs typeface="Times New Roman" pitchFamily="18" charset="0"/>
              </a:rPr>
              <a:t>البيئة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836712"/>
            <a:ext cx="8712968" cy="5400600"/>
          </a:xfrm>
        </p:spPr>
        <p:txBody>
          <a:bodyPr/>
          <a:lstStyle/>
          <a:p>
            <a:pPr marL="0" indent="0" algn="r" rtl="1">
              <a:buNone/>
            </a:pPr>
            <a:r>
              <a:rPr lang="ar-SA" sz="2000" b="1" dirty="0" smtClean="0">
                <a:solidFill>
                  <a:srgbClr val="FF0000"/>
                </a:solidFill>
              </a:rPr>
              <a:t>هل </a:t>
            </a:r>
            <a:r>
              <a:rPr lang="ar-SA" sz="2000" b="1" dirty="0">
                <a:solidFill>
                  <a:srgbClr val="FF0000"/>
                </a:solidFill>
              </a:rPr>
              <a:t>لاحظتم تغييرا في المناخ خلال السنوات الأخيرة؟</a:t>
            </a:r>
            <a:endParaRPr lang="fr-FR" sz="2000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MA" sz="2000" b="1" dirty="0" smtClean="0">
                <a:solidFill>
                  <a:schemeClr val="tx1"/>
                </a:solidFill>
                <a:sym typeface="Wingdings"/>
              </a:rPr>
              <a:t>	 كثيرا 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58,9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endParaRPr lang="ar-MA" sz="2000" b="1" dirty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r>
              <a:rPr lang="ar-MA" sz="2000" b="1" dirty="0" smtClean="0">
                <a:solidFill>
                  <a:schemeClr val="tx1"/>
                </a:solidFill>
                <a:sym typeface="Wingdings"/>
              </a:rPr>
              <a:t>	 شيئا ما 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33,6%</a:t>
            </a:r>
            <a:endParaRPr lang="ar-MA" sz="2000" b="1" dirty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r>
              <a:rPr lang="ar-MA" sz="2000" b="1" dirty="0" smtClean="0">
                <a:solidFill>
                  <a:schemeClr val="tx1"/>
                </a:solidFill>
                <a:sym typeface="Wingdings"/>
              </a:rPr>
              <a:t>	 لا 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7,5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endParaRPr lang="ar-MA" sz="2000" b="1" dirty="0" smtClean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أين تتجلى هذه التغييرات؟</a:t>
            </a:r>
            <a:endParaRPr lang="ar-MA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MA" sz="2000" b="1" dirty="0" smtClean="0">
                <a:solidFill>
                  <a:schemeClr val="tx1"/>
                </a:solidFill>
                <a:sym typeface="Wingdings"/>
              </a:rPr>
              <a:t> </a:t>
            </a:r>
            <a:r>
              <a:rPr lang="ar-SA" sz="2000" b="1" dirty="0">
                <a:solidFill>
                  <a:schemeClr val="tx1"/>
                </a:solidFill>
              </a:rPr>
              <a:t>ارتفاع درجة الحرارة</a:t>
            </a:r>
            <a:r>
              <a:rPr lang="ar-MA" sz="2000" b="1" dirty="0">
                <a:solidFill>
                  <a:schemeClr val="tx1"/>
                </a:solidFill>
              </a:rPr>
              <a:t> : </a:t>
            </a:r>
            <a:r>
              <a:rPr lang="fr-FR" sz="2000" b="1" dirty="0">
                <a:solidFill>
                  <a:schemeClr val="tx1"/>
                </a:solidFill>
              </a:rPr>
              <a:t>37,2</a:t>
            </a:r>
            <a:r>
              <a:rPr lang="fr-FR" sz="2000" b="1" dirty="0" smtClean="0">
                <a:solidFill>
                  <a:schemeClr val="tx1"/>
                </a:solidFill>
              </a:rPr>
              <a:t>%</a:t>
            </a:r>
            <a:endParaRPr lang="ar-MA" sz="2000" b="1" dirty="0" smtClean="0">
              <a:solidFill>
                <a:schemeClr val="tx1"/>
              </a:solidFill>
              <a:sym typeface="Wingdings"/>
            </a:endParaRPr>
          </a:p>
          <a:p>
            <a:pPr marL="0" indent="0" algn="r" rtl="1">
              <a:buNone/>
            </a:pPr>
            <a:r>
              <a:rPr lang="ar-MA" sz="2000" b="1" dirty="0" smtClean="0">
                <a:solidFill>
                  <a:schemeClr val="tx1"/>
                </a:solidFill>
                <a:sym typeface="Wingdings"/>
              </a:rPr>
              <a:t> </a:t>
            </a:r>
            <a:r>
              <a:rPr lang="ar-SA" sz="2000" b="1" dirty="0" smtClean="0">
                <a:solidFill>
                  <a:schemeClr val="tx1"/>
                </a:solidFill>
              </a:rPr>
              <a:t>عدم انتظام المناخ الذي يميز الفصول</a:t>
            </a:r>
            <a:r>
              <a:rPr lang="ar-MA" sz="2000" b="1" dirty="0" smtClean="0">
                <a:solidFill>
                  <a:schemeClr val="tx1"/>
                </a:solidFill>
              </a:rPr>
              <a:t> : </a:t>
            </a:r>
            <a:r>
              <a:rPr lang="fr-FR" sz="2000" b="1" dirty="0" smtClean="0">
                <a:solidFill>
                  <a:schemeClr val="tx1"/>
                </a:solidFill>
              </a:rPr>
              <a:t>31,5%</a:t>
            </a:r>
            <a:r>
              <a:rPr lang="ar-MA" sz="2000" b="1" dirty="0" smtClean="0">
                <a:solidFill>
                  <a:schemeClr val="tx1"/>
                </a:solidFill>
              </a:rPr>
              <a:t> (</a:t>
            </a:r>
            <a:r>
              <a:rPr lang="fr-FR" sz="2000" b="1" dirty="0" smtClean="0">
                <a:solidFill>
                  <a:schemeClr val="tx1"/>
                </a:solidFill>
              </a:rPr>
              <a:t>38,8%</a:t>
            </a:r>
            <a:r>
              <a:rPr lang="ar-MA" sz="2000" b="1" dirty="0" smtClean="0">
                <a:solidFill>
                  <a:schemeClr val="tx1"/>
                </a:solidFill>
              </a:rPr>
              <a:t> بالوسط الحضري و </a:t>
            </a:r>
            <a:r>
              <a:rPr lang="fr-FR" sz="2000" b="1" dirty="0" smtClean="0">
                <a:solidFill>
                  <a:schemeClr val="tx1"/>
                </a:solidFill>
              </a:rPr>
              <a:t>19,2%</a:t>
            </a:r>
            <a:r>
              <a:rPr lang="ar-MA" sz="2000" b="1" dirty="0" smtClean="0">
                <a:solidFill>
                  <a:schemeClr val="tx1"/>
                </a:solidFill>
              </a:rPr>
              <a:t>  بالوسط القروي)</a:t>
            </a:r>
            <a:endParaRPr lang="ar-MA" sz="2000" b="1" dirty="0" smtClean="0">
              <a:solidFill>
                <a:schemeClr val="tx1"/>
              </a:solidFill>
              <a:sym typeface="Wingdings"/>
            </a:endParaRPr>
          </a:p>
          <a:p>
            <a:pPr marL="0" indent="0" algn="r" rtl="1">
              <a:buNone/>
            </a:pPr>
            <a:r>
              <a:rPr lang="ar-MA" sz="2000" b="1" dirty="0" smtClean="0">
                <a:solidFill>
                  <a:schemeClr val="tx1"/>
                </a:solidFill>
                <a:sym typeface="Wingdings"/>
              </a:rPr>
              <a:t> </a:t>
            </a:r>
            <a:r>
              <a:rPr lang="ar-SA" sz="2000" b="1" dirty="0">
                <a:solidFill>
                  <a:schemeClr val="tx1"/>
                </a:solidFill>
              </a:rPr>
              <a:t>تكرار سنوات الجفاف </a:t>
            </a:r>
            <a:r>
              <a:rPr lang="ar-MA" sz="2000" b="1" dirty="0">
                <a:solidFill>
                  <a:schemeClr val="tx1"/>
                </a:solidFill>
              </a:rPr>
              <a:t> : </a:t>
            </a:r>
            <a:r>
              <a:rPr lang="fr-FR" sz="2000" b="1" dirty="0">
                <a:solidFill>
                  <a:schemeClr val="tx1"/>
                </a:solidFill>
              </a:rPr>
              <a:t>24,8</a:t>
            </a:r>
            <a:r>
              <a:rPr lang="fr-FR" sz="2000" b="1" dirty="0" smtClean="0">
                <a:solidFill>
                  <a:schemeClr val="tx1"/>
                </a:solidFill>
              </a:rPr>
              <a:t>%</a:t>
            </a:r>
            <a:r>
              <a:rPr lang="ar-MA" sz="2000" b="1" dirty="0" smtClean="0">
                <a:solidFill>
                  <a:schemeClr val="tx1"/>
                </a:solidFill>
              </a:rPr>
              <a:t>( </a:t>
            </a:r>
            <a:r>
              <a:rPr lang="fr-FR" sz="2000" b="1" dirty="0" smtClean="0">
                <a:solidFill>
                  <a:schemeClr val="tx1"/>
                </a:solidFill>
              </a:rPr>
              <a:t>18,3%</a:t>
            </a:r>
            <a:r>
              <a:rPr lang="ar-MA" sz="2000" b="1" dirty="0" smtClean="0">
                <a:solidFill>
                  <a:schemeClr val="tx1"/>
                </a:solidFill>
              </a:rPr>
              <a:t> بالوسط الحضري و </a:t>
            </a:r>
            <a:r>
              <a:rPr lang="fr-FR" sz="2000" b="1" dirty="0" smtClean="0">
                <a:solidFill>
                  <a:schemeClr val="tx1"/>
                </a:solidFill>
              </a:rPr>
              <a:t>35,5%</a:t>
            </a:r>
            <a:r>
              <a:rPr lang="ar-MA" sz="2000" b="1" dirty="0" smtClean="0">
                <a:solidFill>
                  <a:schemeClr val="tx1"/>
                </a:solidFill>
              </a:rPr>
              <a:t> بالوسط القروي)</a:t>
            </a:r>
            <a:endParaRPr lang="fr-FR" sz="2000" b="1" dirty="0">
              <a:solidFill>
                <a:schemeClr val="tx1"/>
              </a:solidFill>
            </a:endParaRPr>
          </a:p>
          <a:p>
            <a:pPr marL="0" indent="0" algn="r" rtl="1">
              <a:buNone/>
            </a:pPr>
            <a:r>
              <a:rPr lang="ar-SA" sz="2000" b="1" dirty="0" smtClean="0">
                <a:solidFill>
                  <a:srgbClr val="FF0000"/>
                </a:solidFill>
              </a:rPr>
              <a:t>ما </a:t>
            </a:r>
            <a:r>
              <a:rPr lang="ar-SA" sz="2000" b="1" dirty="0">
                <a:solidFill>
                  <a:srgbClr val="FF0000"/>
                </a:solidFill>
              </a:rPr>
              <a:t>هي  أهم العوامل التي تساهم في تدهور البيئة؟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MA" b="1" dirty="0" smtClean="0">
                <a:solidFill>
                  <a:schemeClr val="tx1"/>
                </a:solidFill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</a:rPr>
              <a:t>ضعف </a:t>
            </a:r>
            <a:r>
              <a:rPr lang="ar-SA" sz="2000" b="1" dirty="0" smtClean="0">
                <a:solidFill>
                  <a:schemeClr val="tx1"/>
                </a:solidFill>
              </a:rPr>
              <a:t>الأمن</a:t>
            </a:r>
            <a:r>
              <a:rPr lang="ar-MA" sz="2000" b="1" dirty="0" smtClean="0">
                <a:solidFill>
                  <a:schemeClr val="tx1"/>
                </a:solidFill>
              </a:rPr>
              <a:t>:</a:t>
            </a:r>
            <a:r>
              <a:rPr lang="ar-SA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</a:rPr>
              <a:t>22,2%</a:t>
            </a:r>
            <a:endParaRPr lang="fr-FR" sz="2000" b="1" dirty="0">
              <a:solidFill>
                <a:schemeClr val="tx1"/>
              </a:solidFill>
              <a:sym typeface="Wingdings"/>
            </a:endParaRPr>
          </a:p>
          <a:p>
            <a:pPr marL="0" indent="0" algn="r" rtl="1">
              <a:buNone/>
            </a:pPr>
            <a:r>
              <a:rPr lang="ar-MA" sz="2000" b="1" dirty="0">
                <a:solidFill>
                  <a:schemeClr val="tx1"/>
                </a:solidFill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</a:rPr>
              <a:t> كثافة سكانية عالية </a:t>
            </a:r>
            <a:r>
              <a:rPr lang="ar-MA" sz="2000" b="1" dirty="0" smtClean="0">
                <a:solidFill>
                  <a:schemeClr val="tx1"/>
                </a:solidFill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</a:rPr>
              <a:t>20,1%</a:t>
            </a:r>
            <a:endParaRPr lang="fr-FR" sz="2000" b="1" dirty="0">
              <a:solidFill>
                <a:schemeClr val="tx1"/>
              </a:solidFill>
              <a:sym typeface="Wingdings"/>
            </a:endParaRPr>
          </a:p>
          <a:p>
            <a:pPr marL="0" indent="0" algn="r" rtl="1">
              <a:buNone/>
            </a:pPr>
            <a:r>
              <a:rPr lang="ar-MA" sz="2000" b="1" dirty="0">
                <a:solidFill>
                  <a:schemeClr val="tx1"/>
                </a:solidFill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</a:rPr>
              <a:t> تلوث </a:t>
            </a:r>
            <a:r>
              <a:rPr lang="ar-SA" sz="2000" b="1" dirty="0" smtClean="0">
                <a:solidFill>
                  <a:schemeClr val="tx1"/>
                </a:solidFill>
              </a:rPr>
              <a:t>الهواء</a:t>
            </a:r>
            <a:r>
              <a:rPr lang="ar-MA" sz="2000" b="1" dirty="0" smtClean="0">
                <a:solidFill>
                  <a:schemeClr val="tx1"/>
                </a:solidFill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</a:rPr>
              <a:t>17,4%</a:t>
            </a:r>
            <a:endParaRPr lang="fr-FR" sz="2000" b="1" dirty="0">
              <a:solidFill>
                <a:schemeClr val="tx1"/>
              </a:solidFill>
              <a:sym typeface="Wingdings"/>
            </a:endParaRPr>
          </a:p>
          <a:p>
            <a:pPr marL="0" indent="0" algn="r" rtl="1">
              <a:buNone/>
            </a:pPr>
            <a:r>
              <a:rPr lang="ar-MA" sz="2000" b="1" dirty="0">
                <a:solidFill>
                  <a:schemeClr val="tx1"/>
                </a:solidFill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</a:rPr>
              <a:t> نقص في البنية التحتية </a:t>
            </a:r>
            <a:r>
              <a:rPr lang="ar-SA" sz="2000" b="1" dirty="0" smtClean="0">
                <a:solidFill>
                  <a:schemeClr val="tx1"/>
                </a:solidFill>
              </a:rPr>
              <a:t>والخدمات</a:t>
            </a:r>
            <a:r>
              <a:rPr lang="ar-MA" sz="2000" b="1" dirty="0" smtClean="0">
                <a:solidFill>
                  <a:schemeClr val="tx1"/>
                </a:solidFill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</a:rPr>
              <a:t>15,5%</a:t>
            </a:r>
            <a:endParaRPr lang="fr-FR" sz="2000" b="1" dirty="0">
              <a:solidFill>
                <a:schemeClr val="tx1"/>
              </a:solidFill>
              <a:sym typeface="Wingdings"/>
            </a:endParaRPr>
          </a:p>
          <a:p>
            <a:pPr marL="0" indent="0" algn="r" rtl="1">
              <a:buNone/>
            </a:pPr>
            <a:r>
              <a:rPr lang="ar-MA" sz="2000" b="1" dirty="0">
                <a:solidFill>
                  <a:schemeClr val="tx1"/>
                </a:solidFill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</a:rPr>
              <a:t> السكن غير اللائق </a:t>
            </a:r>
            <a:r>
              <a:rPr lang="ar-SA" sz="2000" b="1" dirty="0" smtClean="0">
                <a:solidFill>
                  <a:schemeClr val="tx1"/>
                </a:solidFill>
              </a:rPr>
              <a:t>والعشوائي</a:t>
            </a:r>
            <a:r>
              <a:rPr lang="ar-MA" sz="2000" b="1" dirty="0" smtClean="0">
                <a:solidFill>
                  <a:schemeClr val="tx1"/>
                </a:solidFill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</a:rPr>
              <a:t>13,0%</a:t>
            </a:r>
            <a:endParaRPr lang="fr-FR" sz="2000" b="1" dirty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>
                <a:solidFill>
                  <a:srgbClr val="000000"/>
                </a:solidFill>
              </a:rPr>
              <a:pPr>
                <a:defRPr/>
              </a:pPr>
              <a:t>18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824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ar-MA" sz="2400" dirty="0" smtClean="0">
                <a:latin typeface="Times New Roman" pitchFamily="18" charset="0"/>
                <a:cs typeface="Times New Roman" pitchFamily="18" charset="0"/>
              </a:rPr>
              <a:t>البيئة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72608"/>
          </a:xfrm>
        </p:spPr>
        <p:txBody>
          <a:bodyPr/>
          <a:lstStyle/>
          <a:p>
            <a:endParaRPr lang="fr-FR" sz="1000" b="1" dirty="0" smtClean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كيف تقيمون التزويد بالماء الصالح للشرب في محيطكم؟</a:t>
            </a:r>
            <a:endParaRPr lang="ar-MA" sz="2000" b="1" dirty="0" smtClean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مرض: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46,2%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مرض شيئا ما: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 24,4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%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  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غير مرض: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29,4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%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هي أسباب عدم رضاكم على التزويد بالماء الصالح لشرب؟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جودة الماء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33,7%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غلاء فاتورة الماء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28,7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44,4%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بالمدن و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6,4%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بالقرى)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صعوبة الولوج إلى نقط التزود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19,8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4,3%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بالمدن و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42,0%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بالقرى)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كيف تقيمون التزويد بالكهرباء في محيطكم؟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مرض: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57,5%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مرض شيئا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ما: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24,2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غير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مرض: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18,4 %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>
                <a:solidFill>
                  <a:srgbClr val="000000"/>
                </a:solidFill>
              </a:rPr>
              <a:pPr>
                <a:defRPr/>
              </a:pPr>
              <a:t>19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925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ar-MA" sz="2400" dirty="0" smtClean="0">
                <a:latin typeface="Times New Roman" pitchFamily="18" charset="0"/>
                <a:cs typeface="Times New Roman" pitchFamily="18" charset="0"/>
              </a:rPr>
              <a:t>البيئة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72608"/>
          </a:xfrm>
        </p:spPr>
        <p:txBody>
          <a:bodyPr/>
          <a:lstStyle/>
          <a:p>
            <a:pPr marL="0" indent="0">
              <a:buNone/>
            </a:pPr>
            <a:endParaRPr lang="fr-FR" sz="2000" b="1" dirty="0" smtClean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هي أسباب عدم رضاكم على خدمة التزود بالكهرباء؟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غلاء فاتورة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الكهرباء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79,2%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 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89,7%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الحضري و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57,8%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بالوسط القروي)</a:t>
            </a:r>
          </a:p>
          <a:p>
            <a:pPr marL="0" indent="0" algn="r" rtl="1">
              <a:buNone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</a:t>
            </a:r>
            <a:r>
              <a:rPr lang="ar-S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نقطاع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متكرر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للتيار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13,1%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6,9%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بالوسط الحضري و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25,8%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بالوسط القروي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endParaRPr lang="fr-FR" sz="2000" b="1" dirty="0" smtClean="0"/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هل تعانون من مشكل تصريف المياه العادمة؟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نعم، كثيرا:  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25,8%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11,6%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الحضري و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49,6%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القروي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نعم، شيئا ما: 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12,7%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9,8%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الحضري و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17,7%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القروي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لا: 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61,5%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78,7%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الحضري و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32,8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بالوسط القروي)</a:t>
            </a:r>
          </a:p>
          <a:p>
            <a:pPr marL="0" indent="0" algn="r" rtl="1">
              <a:buNone/>
            </a:pPr>
            <a:endParaRPr lang="fr-FR" sz="2000" b="1" dirty="0" smtClean="0"/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هي طبيعة هذه المشاكل</a:t>
            </a:r>
            <a:r>
              <a:rPr lang="ar-MA" sz="2000" b="1" dirty="0">
                <a:solidFill>
                  <a:srgbClr val="FF0000"/>
                </a:solidFill>
              </a:rPr>
              <a:t>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dirty="0"/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انعدام شبكة الصرف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الصحي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66,9%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41,1%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بالوسط الحضري و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80,6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بالوسط القروي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انبعاث الروائح الكريهة وانتشار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الأمراض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18,0%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029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503585"/>
          </a:xfrm>
        </p:spPr>
        <p:txBody>
          <a:bodyPr/>
          <a:lstStyle/>
          <a:p>
            <a:r>
              <a:rPr lang="ar-MA" dirty="0" smtClean="0"/>
              <a:t>البيئة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752528"/>
          </a:xfrm>
        </p:spPr>
        <p:txBody>
          <a:bodyPr/>
          <a:lstStyle/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هي </a:t>
            </a:r>
            <a:r>
              <a:rPr lang="ar-SA" sz="2000" b="1" dirty="0" smtClean="0">
                <a:solidFill>
                  <a:srgbClr val="FF0000"/>
                </a:solidFill>
              </a:rPr>
              <a:t>أهم </a:t>
            </a:r>
            <a:r>
              <a:rPr lang="ar-SA" sz="2000" b="1" dirty="0">
                <a:solidFill>
                  <a:srgbClr val="FF0000"/>
                </a:solidFill>
              </a:rPr>
              <a:t>مصادر تلوث البيئية في محيطكم</a:t>
            </a:r>
            <a:r>
              <a:rPr lang="ar-SA" b="1" dirty="0">
                <a:solidFill>
                  <a:srgbClr val="FF0000"/>
                </a:solidFill>
              </a:rPr>
              <a:t>؟</a:t>
            </a:r>
            <a:endParaRPr lang="fr-FR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النفايات المنزلية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64,8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المياه العادمة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11,2%</a:t>
            </a:r>
          </a:p>
          <a:p>
            <a:pPr algn="r" rtl="1">
              <a:buFont typeface="Wingdings" pitchFamily="2" charset="2"/>
              <a:buChar char="ü"/>
            </a:pP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النفايات الصناعية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11,0%</a:t>
            </a: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هو أهم مشكل تطرحه النفايات المنزلية في محيطكم؟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انبعاث الروائح الكريهة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20,0%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تدهور فضاء العيش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64,0%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تفشي الأمراض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14,2%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هي أهم المخاطر المحدقة بالثروة </a:t>
            </a:r>
            <a:r>
              <a:rPr lang="ar-SA" sz="2000" b="1" dirty="0" err="1">
                <a:solidFill>
                  <a:srgbClr val="FF0000"/>
                </a:solidFill>
              </a:rPr>
              <a:t>الغابوية</a:t>
            </a:r>
            <a:r>
              <a:rPr lang="ar-SA" sz="2000" b="1" dirty="0">
                <a:solidFill>
                  <a:srgbClr val="FF0000"/>
                </a:solidFill>
              </a:rPr>
              <a:t>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الحرائق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53,3%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القطع المفرط للأشجار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21,0%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الزحف العمراني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12,7%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838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985000" cy="719609"/>
          </a:xfrm>
        </p:spPr>
        <p:txBody>
          <a:bodyPr/>
          <a:lstStyle/>
          <a:p>
            <a:r>
              <a:rPr lang="ar-MA" dirty="0" smtClean="0"/>
              <a:t>البيئة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968552"/>
          </a:xfrm>
        </p:spPr>
        <p:txBody>
          <a:bodyPr/>
          <a:lstStyle/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ما هي الإجراءات الأكثر نجاعة التي ينبغي على الدولة اتخاذها للحفاظ على الثروة </a:t>
            </a:r>
            <a:r>
              <a:rPr lang="ar-SA" sz="2000" b="1" dirty="0" err="1">
                <a:solidFill>
                  <a:srgbClr val="FF0000"/>
                </a:solidFill>
              </a:rPr>
              <a:t>الغابوية</a:t>
            </a:r>
            <a:r>
              <a:rPr lang="ar-SA" sz="2000" b="1" dirty="0">
                <a:solidFill>
                  <a:srgbClr val="FF0000"/>
                </a:solidFill>
              </a:rPr>
              <a:t>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تشديد الرقابة والزجر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47,0%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إشراك الساكنة في تدبير المجال </a:t>
            </a:r>
            <a:r>
              <a:rPr lang="ar-S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الغابوي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27,0%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التشجير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15,7%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خلال الخمس سنوات الأخيرة، هل بادرتم بتغيير سلوككم </a:t>
            </a:r>
            <a:r>
              <a:rPr lang="ar-SA" sz="2000" b="1" dirty="0" smtClean="0">
                <a:solidFill>
                  <a:srgbClr val="FF0000"/>
                </a:solidFill>
              </a:rPr>
              <a:t>للمساه</a:t>
            </a:r>
            <a:r>
              <a:rPr lang="ar-MA" sz="2000" b="1" dirty="0" smtClean="0">
                <a:solidFill>
                  <a:srgbClr val="FF0000"/>
                </a:solidFill>
              </a:rPr>
              <a:t>م</a:t>
            </a:r>
            <a:r>
              <a:rPr lang="ar-SA" sz="2000" b="1" dirty="0" smtClean="0">
                <a:solidFill>
                  <a:srgbClr val="FF0000"/>
                </a:solidFill>
              </a:rPr>
              <a:t>ة </a:t>
            </a:r>
            <a:r>
              <a:rPr lang="ar-SA" sz="2000" b="1" dirty="0">
                <a:solidFill>
                  <a:srgbClr val="FF0000"/>
                </a:solidFill>
              </a:rPr>
              <a:t>في الحفاظ على البيئة</a:t>
            </a:r>
            <a:r>
              <a:rPr lang="ar-SA" b="1" dirty="0"/>
              <a:t>؟</a:t>
            </a:r>
            <a:endParaRPr lang="fr-FR" dirty="0"/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نعم: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50,0%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لا: 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50,0%</a:t>
            </a: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في حالة الجواب بنعم، كيف ذلك؟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بتدبير أفضل للنفايات المنزلية 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31,9%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بترشيد استهلاك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الماء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22,7%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بالتخلي عن الأكياس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البلاستيكية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21,7%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بغرس الأشجار وتهيئ مساحة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خضراء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12,0%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بالمساهمة في التربية </a:t>
            </a:r>
            <a:r>
              <a:rPr lang="ar-S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والتحسيس</a:t>
            </a:r>
            <a:r>
              <a:rPr lang="ar-M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9,7%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512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647601"/>
          </a:xfrm>
        </p:spPr>
        <p:txBody>
          <a:bodyPr/>
          <a:lstStyle/>
          <a:p>
            <a:r>
              <a:rPr lang="ar-MA" dirty="0" smtClean="0"/>
              <a:t>البيئة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55576" y="2060848"/>
            <a:ext cx="8229600" cy="3992563"/>
          </a:xfrm>
        </p:spPr>
        <p:txBody>
          <a:bodyPr/>
          <a:lstStyle/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هل</a:t>
            </a:r>
            <a:r>
              <a:rPr lang="ar-SA" b="1" dirty="0"/>
              <a:t> </a:t>
            </a:r>
            <a:r>
              <a:rPr lang="ar-SA" sz="2000" b="1" dirty="0">
                <a:solidFill>
                  <a:srgbClr val="FF0000"/>
                </a:solidFill>
              </a:rPr>
              <a:t>لديكم استعداد للتخلي عن الغاز أو الحطب واستبداله بالطاقة الشمسية؟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نعم: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64,9%</a:t>
            </a:r>
            <a:endParaRPr lang="ar-MA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لا: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35,1%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r>
              <a:rPr lang="ar-SA" sz="2000" b="1" dirty="0">
                <a:solidFill>
                  <a:srgbClr val="FF0000"/>
                </a:solidFill>
              </a:rPr>
              <a:t>في حالة الجواب بلا لماذا؟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الكلفة العالية لتجهيزات الطاقة الشمسية 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47,9%</a:t>
            </a: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0" indent="0" algn="r" rtl="1">
              <a:buNone/>
            </a:pP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</a:t>
            </a: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عدم الثقة في آليات الطاقة الشمسية</a:t>
            </a:r>
            <a:r>
              <a:rPr lang="ar-M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fr-F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45,1%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129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719609"/>
          </a:xfrm>
        </p:spPr>
        <p:txBody>
          <a:bodyPr/>
          <a:lstStyle/>
          <a:p>
            <a:pPr lvl="0"/>
            <a:r>
              <a:rPr lang="ar-SA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مجتمع مسالم</a:t>
            </a:r>
            <a:r>
              <a:rPr lang="fr-FR" sz="2000" dirty="0" smtClean="0"/>
              <a:t/>
            </a:r>
            <a:br>
              <a:rPr lang="fr-FR" sz="2000" dirty="0" smtClean="0"/>
            </a:br>
            <a:endParaRPr lang="fr-FR" sz="2000" dirty="0" smtClean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752528"/>
          </a:xfrm>
        </p:spPr>
        <p:txBody>
          <a:bodyPr/>
          <a:lstStyle/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كيف تقيمون مستوى الجريمة في محيطكم؟</a:t>
            </a:r>
            <a:endParaRPr lang="fr-FR" dirty="0" smtClean="0"/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مرتفع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32,6% : </a:t>
            </a:r>
            <a:r>
              <a:rPr lang="ar-DZ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(44،8% في الوسط الحضري </a:t>
            </a:r>
            <a:r>
              <a:rPr lang="ar-DZ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 </a:t>
            </a:r>
            <a:r>
              <a:rPr lang="ar-DZ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%12،3 في الوسط القروي</a:t>
            </a:r>
            <a:r>
              <a:rPr lang="ar-DZ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ضعيف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33,7%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منعدم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33,7% :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(17،9% في الوسط الحضري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و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%60،2 في الوسط القروي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fr-FR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r>
              <a:rPr lang="ar-SA" sz="2000" b="1" dirty="0" smtClean="0">
                <a:solidFill>
                  <a:srgbClr val="FF0000"/>
                </a:solidFill>
                <a:ea typeface="+mn-ea"/>
                <a:cs typeface="+mn-cs"/>
              </a:rPr>
              <a:t>ما هي أنواع الجرائم الأكثر انتشارا في محيطكم؟</a:t>
            </a: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السرقة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69,5%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العنف الجسدي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26,0% :</a:t>
            </a:r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marL="342900" lvl="2" indent="-342900" algn="r" rtl="1">
              <a:buClr>
                <a:srgbClr val="7B003B"/>
              </a:buClr>
              <a:buBlip>
                <a:blip r:embed="rId2"/>
              </a:buBlip>
            </a:pPr>
            <a:r>
              <a:rPr lang="ar-SA" sz="2000" b="1" dirty="0" smtClean="0">
                <a:solidFill>
                  <a:srgbClr val="FF0000"/>
                </a:solidFill>
                <a:ea typeface="+mn-ea"/>
                <a:cs typeface="+mn-cs"/>
              </a:rPr>
              <a:t>ما هي في نظركم أسباب انتشار الجريمة؟</a:t>
            </a: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استعمال المخدرات</a:t>
            </a:r>
            <a:r>
              <a:rPr lang="fr-FR" sz="1400" dirty="0" smtClean="0"/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28,3%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بطالة الشباب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27,1%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الفقر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17,6%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قلة المراقبة الأمنية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10,6%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غياب التربية  المواطنة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10,3% :</a:t>
            </a:r>
            <a:r>
              <a:rPr lang="fr-FR" sz="1400" dirty="0" smtClean="0"/>
              <a:t>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5560411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مجتمع مسالم</a:t>
            </a:r>
            <a:endParaRPr lang="fr-FR" sz="2000" dirty="0" smtClean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992563"/>
          </a:xfrm>
        </p:spPr>
        <p:txBody>
          <a:bodyPr/>
          <a:lstStyle/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هل أنتم مع إلغاء عقوبة الإعدام؟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</a:t>
            </a:r>
            <a:r>
              <a:rPr lang="fr-FR" sz="1400" dirty="0" smtClean="0"/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50,0% :</a:t>
            </a:r>
            <a:r>
              <a:rPr lang="fr-FR" sz="1400" dirty="0" smtClean="0"/>
              <a:t>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/>
            <a:endParaRPr lang="fr-FR" dirty="0" smtClean="0"/>
          </a:p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هل ظاهرة العنف الزوجي ضد المرأة منتشرة في محيطكم؟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لا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42,4%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قليلا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27,6%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كثيرا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8,8% :</a:t>
            </a:r>
            <a:r>
              <a:rPr lang="fr-FR" sz="1400" dirty="0" smtClean="0"/>
              <a:t> 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/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2233039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6985000" cy="719609"/>
          </a:xfrm>
        </p:spPr>
        <p:txBody>
          <a:bodyPr/>
          <a:lstStyle/>
          <a:p>
            <a:r>
              <a:rPr lang="ar-SA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مجتمع مسالم</a:t>
            </a:r>
            <a:endParaRPr lang="fr-FR" sz="2000" dirty="0" smtClean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5040560"/>
          </a:xfrm>
        </p:spPr>
        <p:txBody>
          <a:bodyPr/>
          <a:lstStyle/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في نظركم ما هو السبب وراء قيام الأزواج بتعنيف زوجاتهم؟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سوء تربية الرجال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28,2%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تصرفات المرأة المستفزة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19,0%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تعاطي المخدرات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15,7%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النزاعات المالية داخل الأسرة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14,8%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التقاليد والعادات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11,9% : </a:t>
            </a:r>
          </a:p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كيف ستتصرفون في حالة قيام شخص بأفعال منافية للتقاليد و الأخلاق؟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تقديم النصح له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56,7%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تقديم </a:t>
            </a:r>
            <a:r>
              <a:rPr lang="ar-SA" sz="15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شكاية</a:t>
            </a: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ضده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14,0%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لاشيء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26,9% : </a:t>
            </a:r>
          </a:p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كيف ترون تطور ظاهرة الرشوة بالمغرب؟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في استفحال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54,9%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مستقرة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28,4%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في تراجع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16,7% :  </a:t>
            </a:r>
          </a:p>
          <a:p>
            <a:pPr algn="r" rtl="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6983319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503585"/>
          </a:xfrm>
        </p:spPr>
        <p:txBody>
          <a:bodyPr/>
          <a:lstStyle/>
          <a:p>
            <a:r>
              <a:rPr lang="ar-SA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مجتمع مسالم</a:t>
            </a:r>
            <a:endParaRPr lang="fr-FR" sz="2000" dirty="0" smtClean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136579"/>
          </a:xfrm>
        </p:spPr>
        <p:txBody>
          <a:bodyPr/>
          <a:lstStyle/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في نظركم ما هو أهم سبب لاستمرار هذه الآفة؟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تعود الناس عليها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52,8%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ضعف تطبيق القانون الذي يعاقب عليها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32,0%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صعوبة إثبات حالة الرشوة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15,2% : </a:t>
            </a:r>
          </a:p>
          <a:p>
            <a:pPr algn="r" rtl="1"/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r>
              <a:rPr lang="ar-SA" sz="2000" b="1" dirty="0" smtClean="0">
                <a:solidFill>
                  <a:srgbClr val="FF0000"/>
                </a:solidFill>
              </a:rPr>
              <a:t>ما هي وثيرة استجابة الإدارة العمومية لخدمات المواطنين؟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r" rtl="1"/>
            <a:endParaRPr lang="fr-FR" sz="2000" b="1" dirty="0" smtClean="0">
              <a:solidFill>
                <a:srgbClr val="FF000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مرتفعة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16,1% 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ضعيفة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37,4%: </a:t>
            </a:r>
          </a:p>
          <a:p>
            <a:pPr lvl="2" algn="r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جد ضعيفة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46,4</a:t>
            </a:r>
            <a:r>
              <a:rPr lang="fr-FR" sz="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 rtl="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5556805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836712"/>
            <a:ext cx="6985000" cy="647601"/>
          </a:xfrm>
        </p:spPr>
        <p:txBody>
          <a:bodyPr/>
          <a:lstStyle/>
          <a:p>
            <a:pPr rtl="1"/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/>
            </a:r>
            <a:b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ar-SA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العلم بأهداف التنمية المستدامة والتصورات المستقبلية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752528"/>
          </a:xfrm>
        </p:spPr>
        <p:txBody>
          <a:bodyPr/>
          <a:lstStyle/>
          <a:p>
            <a:pPr algn="just" rtl="1"/>
            <a:r>
              <a:rPr lang="ar-SA" sz="2000" b="1" dirty="0" smtClean="0">
                <a:solidFill>
                  <a:srgbClr val="FF0000"/>
                </a:solidFill>
              </a:rPr>
              <a:t>هل أنتم على علم بالتزام المجتمع الدولي وبلادنا بتحقيق أهداف التنمية المستدامة في أفق 2030؟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16,3% : </a:t>
            </a:r>
          </a:p>
          <a:p>
            <a:pPr lvl="2" algn="just" rtl="1">
              <a:buFont typeface="Wingdings" pitchFamily="2" charset="2"/>
              <a:buChar char="ü"/>
            </a:pPr>
            <a:r>
              <a:rPr lang="ar-SA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لا</a:t>
            </a:r>
            <a:r>
              <a:rPr lang="fr-FR" sz="1400" dirty="0" smtClean="0"/>
              <a:t> 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83,7% : </a:t>
            </a:r>
          </a:p>
          <a:p>
            <a:pPr lvl="2" algn="just" rtl="1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rtl="1"/>
            <a:r>
              <a:rPr lang="ar-SA" sz="2000" b="1" dirty="0" smtClean="0">
                <a:solidFill>
                  <a:srgbClr val="FF0000"/>
                </a:solidFill>
              </a:rPr>
              <a:t>في أفق سنة 2030، </a:t>
            </a:r>
            <a:r>
              <a:rPr lang="ar-MA" sz="2000" b="1" dirty="0" smtClean="0">
                <a:solidFill>
                  <a:srgbClr val="FF0000"/>
                </a:solidFill>
              </a:rPr>
              <a:t>هل يمكن للمغرب بلوغ الأهداف التالية </a:t>
            </a:r>
            <a:r>
              <a:rPr lang="ar-SA" sz="2000" b="1" dirty="0" smtClean="0">
                <a:solidFill>
                  <a:srgbClr val="FF0000"/>
                </a:solidFill>
              </a:rPr>
              <a:t>؟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pPr algn="just" rtl="1"/>
            <a:endParaRPr lang="fr-FR" sz="2000" b="1" dirty="0" smtClean="0">
              <a:solidFill>
                <a:srgbClr val="FF000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 القضاء على الفقر: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70,5%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15,5%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55,0% 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- تقليص الفوارق:</a:t>
            </a:r>
            <a:r>
              <a:rPr lang="fr-FR" b="1" dirty="0" smtClean="0">
                <a:solidFill>
                  <a:srgbClr val="0070C0"/>
                </a:solidFill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72,1%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12,8%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59,3%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- توفير الصحة الجيدة للجميع:</a:t>
            </a:r>
            <a:r>
              <a:rPr lang="fr-FR" b="1" dirty="0" smtClean="0">
                <a:solidFill>
                  <a:srgbClr val="0070C0"/>
                </a:solidFill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84,5%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28,5%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56,0%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توفير التعليم </a:t>
            </a:r>
            <a:r>
              <a:rPr lang="ar-SA" b="1" dirty="0" err="1" smtClean="0">
                <a:solidFill>
                  <a:srgbClr val="0070C0"/>
                </a:solidFill>
              </a:rPr>
              <a:t>للجميع :</a:t>
            </a:r>
            <a:r>
              <a:rPr lang="fr-FR" b="1" dirty="0" smtClean="0">
                <a:solidFill>
                  <a:srgbClr val="0070C0"/>
                </a:solidFill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91,2%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41,3%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49,9%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تحقيق المساواة بين الجنسين:</a:t>
            </a:r>
            <a:r>
              <a:rPr lang="fr-FR" b="1" dirty="0" smtClean="0">
                <a:solidFill>
                  <a:srgbClr val="0070C0"/>
                </a:solidFill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85,8%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30,3%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55,5%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توفير عمل لائق للجميع:</a:t>
            </a:r>
            <a:r>
              <a:rPr lang="fr-FR" b="1" dirty="0" smtClean="0">
                <a:solidFill>
                  <a:srgbClr val="0070C0"/>
                </a:solidFill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81,5%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19,5%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62,0%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المحافظة على البيئة:</a:t>
            </a:r>
            <a:r>
              <a:rPr lang="fr-FR" b="1" dirty="0" smtClean="0">
                <a:solidFill>
                  <a:srgbClr val="0070C0"/>
                </a:solidFill>
              </a:rPr>
              <a:t> 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91,2%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30,4%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60,8%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just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70C0"/>
                </a:solidFill>
              </a:rPr>
              <a:t>بلوغ مجتمع مسالم: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 :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80,3%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، (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22,6%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كليا و 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57,7% </a:t>
            </a:r>
            <a:r>
              <a:rPr lang="ar-D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نعم، جزئيا</a:t>
            </a:r>
            <a:r>
              <a:rPr lang="ar-DZ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fr-FR" b="1" dirty="0" smtClean="0">
              <a:solidFill>
                <a:srgbClr val="0070C0"/>
              </a:solidFill>
            </a:endParaRPr>
          </a:p>
          <a:p>
            <a:pPr lvl="2" algn="r" rtl="1">
              <a:buFont typeface="Wingdings" pitchFamily="2" charset="2"/>
              <a:buChar char="ü"/>
            </a:pPr>
            <a:endParaRPr lang="fr-FR" sz="1400" dirty="0" smtClean="0"/>
          </a:p>
          <a:p>
            <a:pPr lvl="2" algn="r" rtl="1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rtl="1"/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1196797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791617"/>
          </a:xfrm>
        </p:spPr>
        <p:txBody>
          <a:bodyPr/>
          <a:lstStyle/>
          <a:p>
            <a:r>
              <a:rPr lang="ar-SA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العلم بأهداف التنمية المستدامة والتصورات المستقبلية</a:t>
            </a:r>
            <a:endParaRPr lang="fr-FR" sz="2000" dirty="0" smtClean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4104456"/>
          </a:xfrm>
        </p:spPr>
        <p:txBody>
          <a:bodyPr/>
          <a:lstStyle/>
          <a:p>
            <a:pPr algn="r" rtl="1"/>
            <a:r>
              <a:rPr lang="ar-DZ" sz="2000" b="1" dirty="0" smtClean="0">
                <a:solidFill>
                  <a:srgbClr val="FF0000"/>
                </a:solidFill>
              </a:rPr>
              <a:t>ما هي الشروط التي يجب أن تقوم بها الدولة  لتحقيق أهداف التنمية المستدامة في افق</a:t>
            </a:r>
            <a:r>
              <a:rPr lang="ar-MA" sz="2000" b="1" dirty="0" smtClean="0">
                <a:solidFill>
                  <a:srgbClr val="FF0000"/>
                </a:solidFill>
              </a:rPr>
              <a:t> </a:t>
            </a:r>
            <a:r>
              <a:rPr lang="fr-FR" sz="2000" b="1" dirty="0" smtClean="0">
                <a:solidFill>
                  <a:srgbClr val="FF0000"/>
                </a:solidFill>
              </a:rPr>
              <a:t>2030</a:t>
            </a:r>
            <a:r>
              <a:rPr lang="ar-SA" sz="2000" b="1" dirty="0" smtClean="0">
                <a:solidFill>
                  <a:srgbClr val="FF0000"/>
                </a:solidFill>
              </a:rPr>
              <a:t>؟</a:t>
            </a:r>
            <a:endParaRPr lang="fr-FR" sz="2000" b="1" smtClean="0">
              <a:solidFill>
                <a:srgbClr val="FF0000"/>
              </a:solidFill>
            </a:endParaRPr>
          </a:p>
          <a:p>
            <a:pPr marL="0" indent="0" algn="r" rtl="1">
              <a:buNone/>
            </a:pPr>
            <a:endParaRPr lang="fr-FR" sz="2000" b="1" dirty="0">
              <a:solidFill>
                <a:srgbClr val="FF0000"/>
              </a:solidFill>
            </a:endParaRP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SA" b="1" dirty="0" smtClean="0">
                <a:solidFill>
                  <a:schemeClr val="tx1"/>
                </a:solidFill>
              </a:rPr>
              <a:t>إصلاح الإدارة</a:t>
            </a:r>
            <a:r>
              <a:rPr lang="fr-FR" b="1" dirty="0" smtClean="0">
                <a:solidFill>
                  <a:schemeClr val="tx1"/>
                </a:solidFill>
              </a:rPr>
              <a:t> 18,7% : </a:t>
            </a: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SA" b="1" dirty="0" smtClean="0">
                <a:solidFill>
                  <a:schemeClr val="tx1"/>
                </a:solidFill>
              </a:rPr>
              <a:t>تفعيل أقوى لسلطة الدولة</a:t>
            </a:r>
            <a:r>
              <a:rPr lang="fr-FR" b="1" dirty="0" smtClean="0">
                <a:solidFill>
                  <a:schemeClr val="tx1"/>
                </a:solidFill>
              </a:rPr>
              <a:t>18,3% : </a:t>
            </a: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SA" b="1" dirty="0" smtClean="0">
                <a:solidFill>
                  <a:schemeClr val="tx1"/>
                </a:solidFill>
              </a:rPr>
              <a:t>إصلاح التعليم</a:t>
            </a:r>
            <a:r>
              <a:rPr lang="fr-FR" b="1" dirty="0" smtClean="0">
                <a:solidFill>
                  <a:schemeClr val="tx1"/>
                </a:solidFill>
              </a:rPr>
              <a:t>13,8% : </a:t>
            </a: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SA" b="1" dirty="0" smtClean="0">
                <a:solidFill>
                  <a:schemeClr val="tx1"/>
                </a:solidFill>
              </a:rPr>
              <a:t>المساواة في الولوج إلى التعليم والصحة</a:t>
            </a:r>
            <a:r>
              <a:rPr lang="fr-FR" b="1" dirty="0" smtClean="0">
                <a:solidFill>
                  <a:schemeClr val="tx1"/>
                </a:solidFill>
              </a:rPr>
              <a:t>13,0% : </a:t>
            </a: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DZ" b="1" dirty="0" smtClean="0">
                <a:solidFill>
                  <a:schemeClr val="tx1"/>
                </a:solidFill>
              </a:rPr>
              <a:t>الديمقراطية</a:t>
            </a:r>
            <a:r>
              <a:rPr lang="fr-FR" b="1" dirty="0" smtClean="0">
                <a:solidFill>
                  <a:schemeClr val="tx1"/>
                </a:solidFill>
              </a:rPr>
              <a:t>12,9% : </a:t>
            </a:r>
            <a:endParaRPr lang="ar-DZ" b="1" dirty="0" smtClean="0">
              <a:solidFill>
                <a:schemeClr val="tx1"/>
              </a:solidFill>
            </a:endParaRP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DZ" b="1" dirty="0" smtClean="0">
                <a:solidFill>
                  <a:schemeClr val="tx1"/>
                </a:solidFill>
              </a:rPr>
              <a:t>دعم المبادرات الخاصة</a:t>
            </a:r>
            <a:r>
              <a:rPr lang="fr-FR" b="1" dirty="0" smtClean="0">
                <a:solidFill>
                  <a:schemeClr val="tx1"/>
                </a:solidFill>
              </a:rPr>
              <a:t>12,4% : </a:t>
            </a:r>
            <a:endParaRPr lang="ar-DZ" b="1" dirty="0" smtClean="0">
              <a:solidFill>
                <a:schemeClr val="tx1"/>
              </a:solidFill>
            </a:endParaRPr>
          </a:p>
          <a:p>
            <a:pPr marL="534988" lvl="1" algn="r" rtl="1">
              <a:buClr>
                <a:schemeClr val="tx1">
                  <a:lumMod val="85000"/>
                  <a:lumOff val="15000"/>
                </a:schemeClr>
              </a:buClr>
              <a:buFont typeface="Wingdings" pitchFamily="2" charset="2"/>
              <a:buChar char="ü"/>
            </a:pPr>
            <a:r>
              <a:rPr lang="ar-DZ" b="1" dirty="0" smtClean="0">
                <a:solidFill>
                  <a:schemeClr val="tx1"/>
                </a:solidFill>
              </a:rPr>
              <a:t>التخطيط</a:t>
            </a:r>
            <a:r>
              <a:rPr lang="fr-FR" b="1" dirty="0" smtClean="0">
                <a:solidFill>
                  <a:schemeClr val="tx1"/>
                </a:solidFill>
              </a:rPr>
              <a:t>11,0% : </a:t>
            </a:r>
          </a:p>
          <a:p>
            <a:pPr marL="0" indent="0" algn="r" rtl="1">
              <a:buNone/>
            </a:pPr>
            <a:endParaRPr lang="fr-FR" sz="2000" b="1" dirty="0" smtClean="0">
              <a:solidFill>
                <a:srgbClr val="FF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29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260279174"/>
      </p:ext>
    </p:extLst>
  </p:cSld>
  <p:clrMapOvr>
    <a:masterClrMapping/>
  </p:clrMapOvr>
</p:sld>
</file>

<file path=ppt/theme/theme1.xml><?xml version="1.0" encoding="utf-8"?>
<a:theme xmlns:a="http://schemas.openxmlformats.org/drawingml/2006/main" name="hcp_model">
  <a:themeElements>
    <a:clrScheme name="hcp_mode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cp_model">
      <a:majorFont>
        <a:latin typeface="Edwardian Script IT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F18E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F18E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hcp_mode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10137</TotalTime>
  <Words>2182</Words>
  <Application>Microsoft Office PowerPoint</Application>
  <PresentationFormat>Affichage à l'écran (4:3)</PresentationFormat>
  <Paragraphs>431</Paragraphs>
  <Slides>29</Slides>
  <Notes>13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hcp_model</vt:lpstr>
      <vt:lpstr>البحث الوطني حول تصور الأسر لتدابير التنمية المستدامة  2016</vt:lpstr>
      <vt:lpstr>Diapositive 2</vt:lpstr>
      <vt:lpstr>سياق و مبررات البحث </vt:lpstr>
      <vt:lpstr>  بعض الجوانب المنهجية للبحث  </vt:lpstr>
      <vt:lpstr> الفقر والفوارق الاجتماعية </vt:lpstr>
      <vt:lpstr>Diapositive 6</vt:lpstr>
      <vt:lpstr>Diapositive 7</vt:lpstr>
      <vt:lpstr>              الصحة</vt:lpstr>
      <vt:lpstr>الصحة</vt:lpstr>
      <vt:lpstr>التعليم والتكوين</vt:lpstr>
      <vt:lpstr>التعليم والتكوين</vt:lpstr>
      <vt:lpstr>المساواة  بين الجنسين</vt:lpstr>
      <vt:lpstr>المساواة  بين الجنسين</vt:lpstr>
      <vt:lpstr>المساواة  بين الجنسين</vt:lpstr>
      <vt:lpstr>النمو الاقتصادي والتشغيل  </vt:lpstr>
      <vt:lpstr>النمو الاقتصادي والتشغيل  </vt:lpstr>
      <vt:lpstr>النمو الاقتصادي والتشغيل  </vt:lpstr>
      <vt:lpstr>البيئة</vt:lpstr>
      <vt:lpstr>البيئة</vt:lpstr>
      <vt:lpstr>البيئة</vt:lpstr>
      <vt:lpstr>البيئة</vt:lpstr>
      <vt:lpstr>البيئة</vt:lpstr>
      <vt:lpstr>البيئة</vt:lpstr>
      <vt:lpstr>مجتمع مسالم </vt:lpstr>
      <vt:lpstr>مجتمع مسالم</vt:lpstr>
      <vt:lpstr>مجتمع مسالم</vt:lpstr>
      <vt:lpstr>مجتمع مسالم</vt:lpstr>
      <vt:lpstr> العلم بأهداف التنمية المستدامة والتصورات المستقبلية </vt:lpstr>
      <vt:lpstr>العلم بأهداف التنمية المستدامة والتصورات المستقبلية</vt:lpstr>
    </vt:vector>
  </TitlesOfParts>
  <Company>dcn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mafkir</dc:creator>
  <cp:lastModifiedBy>HCP-LAHBABI</cp:lastModifiedBy>
  <cp:revision>533</cp:revision>
  <cp:lastPrinted>2016-12-08T12:48:12Z</cp:lastPrinted>
  <dcterms:created xsi:type="dcterms:W3CDTF">2008-03-11T16:08:11Z</dcterms:created>
  <dcterms:modified xsi:type="dcterms:W3CDTF">2016-12-08T17:14:34Z</dcterms:modified>
</cp:coreProperties>
</file>